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7"/>
  </p:notesMasterIdLst>
  <p:handoutMasterIdLst>
    <p:handoutMasterId r:id="rId58"/>
  </p:handoutMasterIdLst>
  <p:sldIdLst>
    <p:sldId id="319" r:id="rId4"/>
    <p:sldId id="330" r:id="rId5"/>
    <p:sldId id="292" r:id="rId6"/>
    <p:sldId id="320" r:id="rId7"/>
    <p:sldId id="277" r:id="rId8"/>
    <p:sldId id="256" r:id="rId9"/>
    <p:sldId id="273" r:id="rId10"/>
    <p:sldId id="275" r:id="rId11"/>
    <p:sldId id="340" r:id="rId12"/>
    <p:sldId id="341" r:id="rId13"/>
    <p:sldId id="316" r:id="rId14"/>
    <p:sldId id="278" r:id="rId15"/>
    <p:sldId id="318" r:id="rId16"/>
    <p:sldId id="317" r:id="rId17"/>
    <p:sldId id="315" r:id="rId18"/>
    <p:sldId id="312" r:id="rId19"/>
    <p:sldId id="342" r:id="rId20"/>
    <p:sldId id="322" r:id="rId21"/>
    <p:sldId id="298" r:id="rId22"/>
    <p:sldId id="301" r:id="rId23"/>
    <p:sldId id="302" r:id="rId24"/>
    <p:sldId id="299" r:id="rId25"/>
    <p:sldId id="305" r:id="rId26"/>
    <p:sldId id="272" r:id="rId27"/>
    <p:sldId id="306" r:id="rId28"/>
    <p:sldId id="276" r:id="rId29"/>
    <p:sldId id="311" r:id="rId30"/>
    <p:sldId id="279" r:id="rId31"/>
    <p:sldId id="323" r:id="rId32"/>
    <p:sldId id="333" r:id="rId33"/>
    <p:sldId id="335" r:id="rId34"/>
    <p:sldId id="334" r:id="rId35"/>
    <p:sldId id="293" r:id="rId36"/>
    <p:sldId id="325" r:id="rId37"/>
    <p:sldId id="313" r:id="rId38"/>
    <p:sldId id="327" r:id="rId39"/>
    <p:sldId id="328" r:id="rId40"/>
    <p:sldId id="329" r:id="rId41"/>
    <p:sldId id="331" r:id="rId42"/>
    <p:sldId id="294" r:id="rId43"/>
    <p:sldId id="336" r:id="rId44"/>
    <p:sldId id="291" r:id="rId45"/>
    <p:sldId id="284" r:id="rId46"/>
    <p:sldId id="285" r:id="rId47"/>
    <p:sldId id="286" r:id="rId48"/>
    <p:sldId id="287" r:id="rId49"/>
    <p:sldId id="289" r:id="rId50"/>
    <p:sldId id="338" r:id="rId51"/>
    <p:sldId id="339" r:id="rId52"/>
    <p:sldId id="337" r:id="rId53"/>
    <p:sldId id="280" r:id="rId54"/>
    <p:sldId id="332" r:id="rId55"/>
    <p:sldId id="310" r:id="rId5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A17A"/>
    <a:srgbClr val="DCF8E9"/>
    <a:srgbClr val="A9EDC8"/>
    <a:srgbClr val="FFFFFF"/>
    <a:srgbClr val="34C293"/>
    <a:srgbClr val="05AB5E"/>
    <a:srgbClr val="08866B"/>
    <a:srgbClr val="87F1C9"/>
    <a:srgbClr val="088E65"/>
    <a:srgbClr val="059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8450" autoAdjust="0"/>
  </p:normalViewPr>
  <p:slideViewPr>
    <p:cSldViewPr>
      <p:cViewPr>
        <p:scale>
          <a:sx n="60" d="100"/>
          <a:sy n="60" d="100"/>
        </p:scale>
        <p:origin x="-523" y="-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092"/>
    </p:cViewPr>
  </p:sorterViewPr>
  <p:notesViewPr>
    <p:cSldViewPr>
      <p:cViewPr varScale="1">
        <p:scale>
          <a:sx n="56" d="100"/>
          <a:sy n="56" d="100"/>
        </p:scale>
        <p:origin x="-25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_Aping\Dropbox\_&#26032;&#20809;_Dropbox\&#26283;&#23384;_Temp\SP\&#20493;&#21147;&#25562;&#28204;&#35430;&#22577;&#21578;&#24409;&#25972;_2017070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9150740634635"/>
          <c:y val="0.18608093633652623"/>
          <c:w val="0.79054501190688942"/>
          <c:h val="0.6093566098890308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'協昌ST(實際)'!$A$43</c:f>
              <c:strCache>
                <c:ptCount val="1"/>
                <c:pt idx="0">
                  <c:v>ST2508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trendline>
            <c:trendlineType val="log"/>
            <c:dispRSqr val="0"/>
            <c:dispEq val="0"/>
          </c:trendline>
          <c:trendline>
            <c:spPr>
              <a:ln w="38100">
                <a:solidFill>
                  <a:schemeClr val="bg1">
                    <a:lumMod val="50000"/>
                  </a:schemeClr>
                </a:solidFill>
              </a:ln>
            </c:spPr>
            <c:trendlineType val="poly"/>
            <c:order val="3"/>
            <c:dispRSqr val="0"/>
            <c:dispEq val="0"/>
          </c:trendline>
          <c:xVal>
            <c:numRef>
              <c:f>'協昌ST(實際)'!$D$44:$D$51</c:f>
              <c:numCache>
                <c:formatCode>0.0_ </c:formatCode>
                <c:ptCount val="8"/>
                <c:pt idx="0">
                  <c:v>0</c:v>
                </c:pt>
                <c:pt idx="1">
                  <c:v>1.1279999999999999</c:v>
                </c:pt>
                <c:pt idx="2">
                  <c:v>1.5720000000000001</c:v>
                </c:pt>
                <c:pt idx="3">
                  <c:v>2.4780000000000002</c:v>
                </c:pt>
                <c:pt idx="4">
                  <c:v>3.3239999999999998</c:v>
                </c:pt>
                <c:pt idx="5">
                  <c:v>3.9780000000000002</c:v>
                </c:pt>
                <c:pt idx="6">
                  <c:v>4.9800000000000004</c:v>
                </c:pt>
                <c:pt idx="7">
                  <c:v>6.1319999999999997</c:v>
                </c:pt>
              </c:numCache>
            </c:numRef>
          </c:xVal>
          <c:yVal>
            <c:numRef>
              <c:f>'協昌ST(實際)'!$B$44:$B$51</c:f>
              <c:numCache>
                <c:formatCode>0.0_ </c:formatCode>
                <c:ptCount val="8"/>
                <c:pt idx="0">
                  <c:v>64</c:v>
                </c:pt>
                <c:pt idx="1">
                  <c:v>60.6</c:v>
                </c:pt>
                <c:pt idx="2">
                  <c:v>55.1</c:v>
                </c:pt>
                <c:pt idx="3">
                  <c:v>48.91</c:v>
                </c:pt>
                <c:pt idx="4">
                  <c:v>41.61</c:v>
                </c:pt>
                <c:pt idx="5">
                  <c:v>34.119999999999997</c:v>
                </c:pt>
                <c:pt idx="6">
                  <c:v>23.63</c:v>
                </c:pt>
                <c:pt idx="7">
                  <c:v>5.34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'葛蘭富SP(實際)'!$A$29</c:f>
              <c:strCache>
                <c:ptCount val="1"/>
                <c:pt idx="0">
                  <c:v>SP5A-7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trendline>
            <c:spPr>
              <a:ln w="38100">
                <a:solidFill>
                  <a:srgbClr val="C000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'葛蘭富SP(實際)'!$D$30:$D$37</c:f>
              <c:numCache>
                <c:formatCode>0.0_ </c:formatCode>
                <c:ptCount val="8"/>
                <c:pt idx="0">
                  <c:v>0</c:v>
                </c:pt>
                <c:pt idx="1">
                  <c:v>1.476</c:v>
                </c:pt>
                <c:pt idx="2">
                  <c:v>1.83</c:v>
                </c:pt>
                <c:pt idx="3">
                  <c:v>3.4020000000000001</c:v>
                </c:pt>
                <c:pt idx="4">
                  <c:v>5.3819999999999997</c:v>
                </c:pt>
                <c:pt idx="5">
                  <c:v>6.1319999999999997</c:v>
                </c:pt>
                <c:pt idx="6">
                  <c:v>6.8159999999999998</c:v>
                </c:pt>
                <c:pt idx="7">
                  <c:v>8.73</c:v>
                </c:pt>
              </c:numCache>
            </c:numRef>
          </c:xVal>
          <c:yVal>
            <c:numRef>
              <c:f>'葛蘭富SP(實際)'!$B$30:$B$37</c:f>
              <c:numCache>
                <c:formatCode>0.0_ </c:formatCode>
                <c:ptCount val="8"/>
                <c:pt idx="0">
                  <c:v>62.9</c:v>
                </c:pt>
                <c:pt idx="1">
                  <c:v>58.4</c:v>
                </c:pt>
                <c:pt idx="2">
                  <c:v>55.4</c:v>
                </c:pt>
                <c:pt idx="3">
                  <c:v>50.41</c:v>
                </c:pt>
                <c:pt idx="4">
                  <c:v>40.53</c:v>
                </c:pt>
                <c:pt idx="5">
                  <c:v>35.14</c:v>
                </c:pt>
                <c:pt idx="6">
                  <c:v>29.05</c:v>
                </c:pt>
                <c:pt idx="7">
                  <c:v>8.2799999999999994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91200"/>
        <c:axId val="81691776"/>
      </c:scatterChart>
      <c:valAx>
        <c:axId val="81691200"/>
        <c:scaling>
          <c:orientation val="minMax"/>
        </c:scaling>
        <c:delete val="0"/>
        <c:axPos val="b"/>
        <c:majorGridlines>
          <c:spPr>
            <a:ln w="12700">
              <a:noFill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800"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pPr>
                <a:r>
                  <a:rPr lang="zh-TW" altLang="en-US" sz="1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實際流量</a:t>
                </a:r>
                <a:r>
                  <a:rPr lang="en-US" altLang="zh-TW" sz="1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(m</a:t>
                </a:r>
                <a:r>
                  <a:rPr lang="en-US" altLang="zh-TW" sz="1800" baseline="30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r>
                  <a:rPr lang="en-US" altLang="zh-TW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/h)</a:t>
                </a:r>
                <a:endPara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c:rich>
          </c:tx>
          <c:layout>
            <c:manualLayout>
              <c:xMode val="edge"/>
              <c:yMode val="edge"/>
              <c:x val="0.71112195985821136"/>
              <c:y val="0.86330041428569126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600"/>
            </a:pPr>
            <a:endParaRPr lang="zh-TW"/>
          </a:p>
        </c:txPr>
        <c:crossAx val="81691776"/>
        <c:crossesAt val="0"/>
        <c:crossBetween val="midCat"/>
        <c:majorUnit val="1"/>
        <c:minorUnit val="1"/>
      </c:valAx>
      <c:valAx>
        <c:axId val="81691776"/>
        <c:scaling>
          <c:orientation val="minMax"/>
        </c:scaling>
        <c:delete val="0"/>
        <c:axPos val="l"/>
        <c:majorGridlines>
          <c:spPr>
            <a:ln w="19050"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z="1800"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pPr>
                <a:r>
                  <a:rPr lang="zh-TW" altLang="en-US" sz="1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實際揚程</a:t>
                </a:r>
                <a:r>
                  <a:rPr lang="en-US" altLang="zh-TW" sz="1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(m)</a:t>
                </a:r>
                <a:endPara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c:rich>
          </c:tx>
          <c:layout>
            <c:manualLayout>
              <c:xMode val="edge"/>
              <c:yMode val="edge"/>
              <c:x val="6.9275778474756369E-2"/>
              <c:y val="4.8503869940377004E-2"/>
            </c:manualLayout>
          </c:layout>
          <c:overlay val="0"/>
        </c:title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600"/>
            </a:pPr>
            <a:endParaRPr lang="zh-TW"/>
          </a:p>
        </c:txPr>
        <c:crossAx val="81691200"/>
        <c:crossesAt val="1"/>
        <c:crossBetween val="midCat"/>
        <c:majorUnit val="10"/>
        <c:minorUnit val="10"/>
      </c:valAx>
      <c:spPr>
        <a:noFill/>
        <a:ln w="38100">
          <a:solidFill>
            <a:schemeClr val="bg1">
              <a:lumMod val="85000"/>
            </a:schemeClr>
          </a:solidFill>
        </a:ln>
      </c:spPr>
    </c:plotArea>
    <c:plotVisOnly val="1"/>
    <c:dispBlanksAs val="gap"/>
    <c:showDLblsOverMax val="0"/>
  </c:chart>
  <c:spPr>
    <a:noFill/>
    <a:ln w="19050"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4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r>
              <a:rPr lang="zh-TW" altLang="zh-TW" sz="2400" b="0" i="0" u="none" strike="noStrike" baseline="0" dirty="0" smtClean="0">
                <a:effectLst/>
              </a:rPr>
              <a:t>總效率</a:t>
            </a:r>
            <a:r>
              <a:rPr lang="en-US" altLang="zh-TW" sz="2400" b="0" i="0" u="none" strike="noStrike" baseline="0" dirty="0" smtClean="0">
                <a:effectLst/>
              </a:rPr>
              <a:t> </a:t>
            </a:r>
            <a:r>
              <a:rPr lang="el-GR" altLang="zh-TW" sz="2400" b="0" i="0" u="none" strike="noStrike" baseline="0" dirty="0" smtClean="0">
                <a:effectLst/>
              </a:rPr>
              <a:t>η</a:t>
            </a:r>
            <a:r>
              <a:rPr lang="en-US" altLang="zh-TW" sz="2400" b="0" i="0" u="none" strike="noStrike" baseline="-25000" dirty="0" err="1" smtClean="0">
                <a:effectLst/>
              </a:rPr>
              <a:t>m+p</a:t>
            </a:r>
            <a:endParaRPr lang="zh-TW" altLang="en-US" sz="2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c:rich>
      </c:tx>
      <c:layout>
        <c:manualLayout>
          <c:xMode val="edge"/>
          <c:yMode val="edge"/>
          <c:x val="3.877750854039605E-2"/>
          <c:y val="0.77992284911474918"/>
        </c:manualLayout>
      </c:layout>
      <c:overlay val="0"/>
    </c:title>
    <c:autoTitleDeleted val="0"/>
    <c:view3D>
      <c:rotX val="0"/>
      <c:rotY val="30"/>
      <c:depthPercent val="130"/>
      <c:rAngAx val="0"/>
      <c:perspective val="50"/>
    </c:view3D>
    <c:floor>
      <c:thickness val="0"/>
      <c:spPr>
        <a:gradFill flip="none" rotWithShape="1">
          <a:gsLst>
            <a:gs pos="0">
              <a:schemeClr val="bg1">
                <a:alpha val="48000"/>
              </a:schemeClr>
            </a:gs>
            <a:gs pos="100000">
              <a:schemeClr val="bg1">
                <a:alpha val="20000"/>
              </a:schemeClr>
            </a:gs>
          </a:gsLst>
          <a:lin ang="6600000" scaled="0"/>
          <a:tileRect/>
        </a:gradFill>
        <a:ln>
          <a:noFill/>
        </a:ln>
      </c:spPr>
    </c:floor>
    <c:sideWall>
      <c:thickness val="0"/>
    </c:sideWall>
    <c:backWall>
      <c:thickness val="0"/>
      <c:spPr>
        <a:scene3d>
          <a:camera prst="orthographicFront"/>
          <a:lightRig rig="threePt" dir="t"/>
        </a:scene3d>
        <a:sp3d/>
      </c:spPr>
    </c:backWall>
    <c:plotArea>
      <c:layout>
        <c:manualLayout>
          <c:layoutTarget val="inner"/>
          <c:xMode val="edge"/>
          <c:yMode val="edge"/>
          <c:x val="5.174600939463915E-2"/>
          <c:y val="2.2593219979679651E-3"/>
          <c:w val="0.94825399060536086"/>
          <c:h val="0.981883185886667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ST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elete val="1"/>
          </c:dLbls>
          <c:cat>
            <c:strRef>
              <c:f>工作表1!$A$2:$A$4</c:f>
              <c:strCache>
                <c:ptCount val="3"/>
                <c:pt idx="0">
                  <c:v>效率1</c:v>
                </c:pt>
                <c:pt idx="1">
                  <c:v>效率2</c:v>
                </c:pt>
                <c:pt idx="2">
                  <c:v>效率3</c:v>
                </c:pt>
              </c:strCache>
            </c:strRef>
          </c:cat>
          <c:val>
            <c:numRef>
              <c:f>工作表1!$B$2:$B$4</c:f>
              <c:numCache>
                <c:formatCode>General</c:formatCode>
                <c:ptCount val="3"/>
                <c:pt idx="0">
                  <c:v>24.9</c:v>
                </c:pt>
                <c:pt idx="1">
                  <c:v>25.3</c:v>
                </c:pt>
                <c:pt idx="2">
                  <c:v>27.1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elete val="1"/>
          </c:dLbls>
          <c:cat>
            <c:strRef>
              <c:f>工作表1!$A$2:$A$4</c:f>
              <c:strCache>
                <c:ptCount val="3"/>
                <c:pt idx="0">
                  <c:v>效率1</c:v>
                </c:pt>
                <c:pt idx="1">
                  <c:v>效率2</c:v>
                </c:pt>
                <c:pt idx="2">
                  <c:v>效率3</c:v>
                </c:pt>
              </c:strCache>
            </c:strRef>
          </c:cat>
          <c:val>
            <c:numRef>
              <c:f>工作表1!$C$2:$C$4</c:f>
              <c:numCache>
                <c:formatCode>General</c:formatCode>
                <c:ptCount val="3"/>
                <c:pt idx="0">
                  <c:v>29.1</c:v>
                </c:pt>
                <c:pt idx="1">
                  <c:v>28.7</c:v>
                </c:pt>
                <c:pt idx="2">
                  <c:v>32.5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397120"/>
        <c:axId val="94746240"/>
        <c:axId val="0"/>
      </c:bar3DChart>
      <c:catAx>
        <c:axId val="35397120"/>
        <c:scaling>
          <c:orientation val="minMax"/>
        </c:scaling>
        <c:delete val="1"/>
        <c:axPos val="b"/>
        <c:majorTickMark val="none"/>
        <c:minorTickMark val="none"/>
        <c:tickLblPos val="nextTo"/>
        <c:crossAx val="94746240"/>
        <c:crosses val="autoZero"/>
        <c:auto val="1"/>
        <c:lblAlgn val="ctr"/>
        <c:lblOffset val="100"/>
        <c:noMultiLvlLbl val="0"/>
      </c:catAx>
      <c:valAx>
        <c:axId val="94746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397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84475-09C7-47D5-AC42-1818A36D9901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DCE-4AAB-407C-9020-A921E8DA80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491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E105A-8F08-420E-A157-E53F0C98BC80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58756-2C37-4618-BCC6-0D8508D69F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333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8756-2C37-4618-BCC6-0D8508D69FB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928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8756-2C37-4618-BCC6-0D8508D69FB8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31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有獎徵答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58756-2C37-4618-BCC6-0D8508D69FB8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15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55748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08340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2571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75935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55748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0208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98646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688032" y="4365104"/>
            <a:ext cx="7772400" cy="1362075"/>
          </a:xfrm>
        </p:spPr>
        <p:txBody>
          <a:bodyPr anchor="t">
            <a:noAutofit/>
          </a:bodyPr>
          <a:lstStyle>
            <a:lvl1pPr algn="l">
              <a:defRPr sz="54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24944"/>
            <a:ext cx="7772400" cy="15001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0590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992109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774560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9764475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3469173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054026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11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7339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714917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626007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294442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2314644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046219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964360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203364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45237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3660876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96008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88032" y="4365104"/>
            <a:ext cx="7772400" cy="1362075"/>
          </a:xfrm>
        </p:spPr>
        <p:txBody>
          <a:bodyPr anchor="t">
            <a:noAutofit/>
          </a:bodyPr>
          <a:lstStyle>
            <a:lvl1pPr algn="l">
              <a:defRPr sz="54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0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24944"/>
            <a:ext cx="7772400" cy="15001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887918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330467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9188825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043208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52145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835028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355085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6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1555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1394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05172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639249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64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08520" y="6093296"/>
            <a:ext cx="9361040" cy="81550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D:\_新光_Newray\內部專案\_Website\代理品牌\Ref\Grundfos_whit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96119"/>
            <a:ext cx="2448272" cy="37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323528" y="6233537"/>
            <a:ext cx="1008112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10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be</a:t>
            </a:r>
          </a:p>
          <a:p>
            <a:pPr>
              <a:lnSpc>
                <a:spcPct val="90000"/>
              </a:lnSpc>
            </a:pPr>
            <a:r>
              <a:rPr lang="en-US" altLang="zh-TW" sz="10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think </a:t>
            </a:r>
          </a:p>
          <a:p>
            <a:pPr>
              <a:lnSpc>
                <a:spcPct val="90000"/>
              </a:lnSpc>
            </a:pPr>
            <a:r>
              <a:rPr lang="en-US" altLang="zh-TW" sz="10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innovate</a:t>
            </a:r>
            <a:endParaRPr lang="zh-TW" altLang="en-US" sz="10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150229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C6E0-71BE-4EBC-B0AC-105411852E82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85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64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08520" y="6093296"/>
            <a:ext cx="9361040" cy="815504"/>
          </a:xfrm>
          <a:prstGeom prst="rect">
            <a:avLst/>
          </a:prstGeom>
          <a:solidFill>
            <a:srgbClr val="088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Picture 2" descr="D:\_新光_Newray\正式文件\企業識別_CIS_v2\商標_Logo\Export\Logo_Eng_WH_v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192110"/>
            <a:ext cx="1706439" cy="5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1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64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1002A-6967-498A-8633-81ED6713B00E}" type="datetimeFigureOut">
              <a:rPr lang="zh-TW" altLang="en-US" smtClean="0"/>
              <a:t>2017/8/8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1519B-C6AC-4B10-875A-9E817087C6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2051" name="Picture 3" descr="D:\_新光_Newray\正式文件\企業識別_CIS_v2\商標_Logo\Export\New_Ray_v2_web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3450"/>
            <a:ext cx="1706400" cy="5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4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qzf6FhQDUw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Newray\Dropbox\_&#26032;&#20809;_Dropbox\&#26283;&#23384;_Temp\SP\Briefing\Grundfos_SP_manufacturing.wmv" TargetMode="External"/><Relationship Id="rId1" Type="http://schemas.microsoft.com/office/2007/relationships/media" Target="file:///D:\Newray\Dropbox\_&#26032;&#20809;_Dropbox\&#26283;&#23384;_Temp\SP\Briefing\Grundfos_SP_manufacturing.wmv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1640" y="2557487"/>
            <a:ext cx="7126560" cy="1470025"/>
          </a:xfrm>
        </p:spPr>
        <p:txBody>
          <a:bodyPr/>
          <a:lstStyle/>
          <a:p>
            <a:pPr algn="l"/>
            <a:r>
              <a:rPr lang="en-US" altLang="zh-TW" dirty="0" smtClean="0"/>
              <a:t>2017</a:t>
            </a:r>
            <a:r>
              <a:rPr lang="zh-TW" altLang="en-US" dirty="0" smtClean="0"/>
              <a:t>年葛蘭富</a:t>
            </a:r>
            <a:r>
              <a:rPr lang="en-US" altLang="zh-TW" dirty="0" smtClean="0"/>
              <a:t>SP</a:t>
            </a:r>
            <a:r>
              <a:rPr lang="zh-TW" altLang="en-US" dirty="0" smtClean="0"/>
              <a:t>深水泵浦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50</a:t>
            </a:r>
            <a:r>
              <a:rPr lang="zh-TW" altLang="en-US" dirty="0" smtClean="0"/>
              <a:t>週年慶暨產品說明會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480720" cy="1752600"/>
          </a:xfrm>
        </p:spPr>
        <p:txBody>
          <a:bodyPr>
            <a:normAutofit/>
          </a:bodyPr>
          <a:lstStyle/>
          <a:p>
            <a:pPr algn="l"/>
            <a:r>
              <a:rPr lang="en-US" altLang="zh-TW" sz="2400" dirty="0">
                <a:solidFill>
                  <a:schemeClr val="tx1"/>
                </a:solidFill>
              </a:rPr>
              <a:t>8</a:t>
            </a:r>
            <a:r>
              <a:rPr lang="zh-TW" altLang="en-US" sz="2400" dirty="0">
                <a:solidFill>
                  <a:schemeClr val="tx1"/>
                </a:solidFill>
              </a:rPr>
              <a:t>月</a:t>
            </a:r>
            <a:r>
              <a:rPr lang="en-US" altLang="zh-TW" sz="2400" dirty="0">
                <a:solidFill>
                  <a:schemeClr val="tx1"/>
                </a:solidFill>
              </a:rPr>
              <a:t>4</a:t>
            </a:r>
            <a:r>
              <a:rPr lang="zh-TW" altLang="en-US" sz="2400" dirty="0">
                <a:solidFill>
                  <a:schemeClr val="tx1"/>
                </a:solidFill>
              </a:rPr>
              <a:t>日 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週五</a:t>
            </a:r>
            <a:r>
              <a:rPr lang="en-US" altLang="zh-TW" sz="2400" dirty="0">
                <a:solidFill>
                  <a:schemeClr val="tx1"/>
                </a:solidFill>
              </a:rPr>
              <a:t>) </a:t>
            </a:r>
            <a:r>
              <a:rPr lang="zh-TW" altLang="en-US" sz="2400" dirty="0">
                <a:solidFill>
                  <a:schemeClr val="tx1"/>
                </a:solidFill>
              </a:rPr>
              <a:t>晚上</a:t>
            </a:r>
            <a:r>
              <a:rPr lang="en-US" altLang="zh-TW" sz="2400" dirty="0" smtClean="0">
                <a:solidFill>
                  <a:schemeClr val="tx1"/>
                </a:solidFill>
              </a:rPr>
              <a:t>6:30</a:t>
            </a:r>
            <a:r>
              <a:rPr lang="zh-TW" altLang="en-US" sz="2400" dirty="0" smtClean="0">
                <a:solidFill>
                  <a:schemeClr val="tx1"/>
                </a:solidFill>
              </a:rPr>
              <a:t>  新竹芙洛麗大飯店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2400" dirty="0" smtClean="0">
                <a:solidFill>
                  <a:schemeClr val="tx1"/>
                </a:solidFill>
              </a:rPr>
              <a:t>主辦單位 葛蘭富</a:t>
            </a:r>
            <a:r>
              <a:rPr lang="zh-TW" altLang="en-US" sz="2400" dirty="0">
                <a:solidFill>
                  <a:schemeClr val="tx1"/>
                </a:solidFill>
              </a:rPr>
              <a:t>泵浦股份有限公司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algn="l"/>
            <a:r>
              <a:rPr lang="zh-TW" altLang="en-US" sz="2400" dirty="0">
                <a:solidFill>
                  <a:schemeClr val="tx1"/>
                </a:solidFill>
              </a:rPr>
              <a:t>協辦單位 新光企業行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algn="l"/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950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5400" dirty="0" smtClean="0"/>
              <a:t>SP</a:t>
            </a:r>
            <a:r>
              <a:rPr lang="zh-TW" altLang="en-US" sz="5400" dirty="0" smtClean="0"/>
              <a:t>深水泵浦三大優勢</a:t>
            </a:r>
            <a:endParaRPr lang="zh-TW" altLang="en-US" sz="54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2954362"/>
            <a:ext cx="8229600" cy="3138934"/>
          </a:xfrm>
        </p:spPr>
        <p:txBody>
          <a:bodyPr/>
          <a:lstStyle/>
          <a:p>
            <a:r>
              <a:rPr lang="zh-TW" altLang="en-US" dirty="0" smtClean="0"/>
              <a:t>良好設計高可靠性</a:t>
            </a:r>
            <a:endParaRPr lang="en-US" altLang="zh-TW" dirty="0" smtClean="0"/>
          </a:p>
          <a:p>
            <a:r>
              <a:rPr lang="zh-TW" altLang="en-US" dirty="0" smtClean="0"/>
              <a:t>堅固耐用壽命</a:t>
            </a:r>
            <a:r>
              <a:rPr lang="zh-TW" altLang="en-US" dirty="0"/>
              <a:t>長</a:t>
            </a:r>
            <a:endParaRPr lang="en-US" altLang="zh-TW" dirty="0" smtClean="0"/>
          </a:p>
          <a:p>
            <a:r>
              <a:rPr lang="zh-TW" altLang="en-US" dirty="0" smtClean="0"/>
              <a:t>節能環保高</a:t>
            </a:r>
            <a:r>
              <a:rPr lang="zh-TW" altLang="en-US" dirty="0"/>
              <a:t>效率</a:t>
            </a:r>
          </a:p>
        </p:txBody>
      </p:sp>
    </p:spTree>
    <p:extLst>
      <p:ext uri="{BB962C8B-B14F-4D97-AF65-F5344CB8AC3E}">
        <p14:creationId xmlns:p14="http://schemas.microsoft.com/office/powerpoint/2010/main" val="237870957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067158"/>
            <a:ext cx="9433047" cy="30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856" y="9898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dirty="0" smtClean="0"/>
              <a:t>高強度 耐腐蝕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2232248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全機採用不鏽鋼材質組裝</a:t>
            </a:r>
            <a:endParaRPr lang="en-US" altLang="zh-TW" sz="2800" dirty="0" smtClean="0"/>
          </a:p>
          <a:p>
            <a:r>
              <a:rPr lang="zh-TW" altLang="en-US" sz="2800" dirty="0" smtClean="0"/>
              <a:t>不鏽鋼材質可選用</a:t>
            </a:r>
            <a:r>
              <a:rPr lang="en-US" altLang="zh-TW" sz="2800" dirty="0" smtClean="0"/>
              <a:t>AISI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304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/ 316</a:t>
            </a:r>
            <a:r>
              <a:rPr lang="zh-TW" altLang="en-US" sz="2800" dirty="0" smtClean="0"/>
              <a:t>*</a:t>
            </a:r>
            <a:r>
              <a:rPr lang="en-US" altLang="zh-TW" sz="2800" dirty="0" smtClean="0"/>
              <a:t> / 904L</a:t>
            </a:r>
            <a:r>
              <a:rPr lang="zh-TW" altLang="en-US" sz="2800" dirty="0" smtClean="0"/>
              <a:t>**</a:t>
            </a:r>
            <a:endParaRPr lang="en-US" altLang="zh-TW" sz="2800" dirty="0" smtClean="0"/>
          </a:p>
          <a:p>
            <a:r>
              <a:rPr lang="zh-TW" altLang="en-US" sz="2800" dirty="0" smtClean="0"/>
              <a:t>橡膠</a:t>
            </a:r>
            <a:r>
              <a:rPr lang="zh-TW" altLang="en-US" sz="2800" dirty="0"/>
              <a:t>材質</a:t>
            </a:r>
            <a:r>
              <a:rPr lang="zh-TW" altLang="en-US" sz="2800" dirty="0" smtClean="0"/>
              <a:t>可選用</a:t>
            </a:r>
            <a:r>
              <a:rPr lang="en-US" altLang="zh-TW" sz="2800" dirty="0" smtClean="0"/>
              <a:t>NBR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/ FKM</a:t>
            </a:r>
            <a:r>
              <a:rPr lang="en-US" altLang="zh-TW" sz="2000" dirty="0" smtClean="0"/>
              <a:t> (Viton)</a:t>
            </a:r>
            <a:endParaRPr lang="en-US" altLang="zh-TW" sz="2800" dirty="0" smtClean="0"/>
          </a:p>
          <a:p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07504" y="5531604"/>
            <a:ext cx="7344816" cy="5616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300"/>
              </a:spcAft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 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SP 3A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以上選用。</a:t>
            </a:r>
          </a:p>
          <a:p>
            <a:pPr>
              <a:spcAft>
                <a:spcPts val="300"/>
              </a:spcAft>
            </a:pP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**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SP 5A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選用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可抵抗含氯離子之液體腐蝕，如海水、溫泉。</a:t>
            </a:r>
          </a:p>
        </p:txBody>
      </p:sp>
    </p:spTree>
    <p:extLst>
      <p:ext uri="{BB962C8B-B14F-4D97-AF65-F5344CB8AC3E}">
        <p14:creationId xmlns:p14="http://schemas.microsoft.com/office/powerpoint/2010/main" val="39559472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ewray\Dropbox\_新光_Dropbox\暫存_Temp\SP\Briefing\Ref\Pages from Grundfos_SP_Data_Booklet_aliterature-95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4291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-36512" y="4626886"/>
            <a:ext cx="9180512" cy="1466410"/>
            <a:chOff x="-36512" y="4626886"/>
            <a:chExt cx="9153450" cy="1466410"/>
          </a:xfrm>
        </p:grpSpPr>
        <p:pic>
          <p:nvPicPr>
            <p:cNvPr id="10" name="Picture 2" descr="D:\_Aping\Dropbox\_新光_Dropbox\暫存_Temp\SP\Briefing\Ref\4_smal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626886"/>
              <a:ext cx="3051150" cy="1466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D:\_Aping\Dropbox\_新光_Dropbox\暫存_Temp\SP\Briefing\Ref\2_smal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788" y="4626886"/>
              <a:ext cx="3051150" cy="1466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D:\_Aping\Dropbox\_新光_Dropbox\暫存_Temp\SP\Briefing\Ref\3_smal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638" y="4626886"/>
              <a:ext cx="3051150" cy="1466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68252"/>
            <a:ext cx="8229600" cy="1576772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全機可拆卸組裝進行保養</a:t>
            </a:r>
            <a:endParaRPr lang="en-US" altLang="zh-TW" sz="2800" dirty="0" smtClean="0"/>
          </a:p>
          <a:p>
            <a:r>
              <a:rPr lang="zh-TW" altLang="en-US" sz="2800" dirty="0" smtClean="0"/>
              <a:t>加強</a:t>
            </a:r>
            <a:r>
              <a:rPr lang="zh-TW" altLang="en-US" sz="2800" dirty="0"/>
              <a:t>型排砂軸套，容許更多砂子*</a:t>
            </a:r>
            <a:endParaRPr lang="en-US" altLang="zh-TW" sz="2800" dirty="0"/>
          </a:p>
          <a:p>
            <a:pPr marL="0" indent="0">
              <a:buNone/>
            </a:pPr>
            <a:endParaRPr lang="en-US" altLang="zh-TW" sz="2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30324"/>
            <a:ext cx="8229600" cy="930524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dirty="0" smtClean="0"/>
              <a:t>易保養 更耐用</a:t>
            </a:r>
            <a:endParaRPr lang="zh-TW" altLang="en-US" sz="5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67544" y="3672779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>
              <a:tabLst>
                <a:tab pos="1162050" algn="l"/>
              </a:tabLst>
            </a:pP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各系列最大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容許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砂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(g/m</a:t>
            </a:r>
            <a:r>
              <a:rPr lang="en-US" altLang="zh-TW" sz="1400" baseline="3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SP 1A-5A	50</a:t>
            </a:r>
            <a:b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SP 7-14	150 </a:t>
            </a:r>
            <a:b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SP 17-215	50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76159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dirty="0" smtClean="0"/>
              <a:t>高效核心動力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2952328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馬達為同業最高效率</a:t>
            </a:r>
            <a:endParaRPr lang="en-US" altLang="zh-TW" sz="2800" dirty="0" smtClean="0"/>
          </a:p>
          <a:p>
            <a:pPr>
              <a:spcAft>
                <a:spcPts val="1200"/>
              </a:spcAft>
            </a:pPr>
            <a:r>
              <a:rPr lang="zh-TW" altLang="en-US" sz="2800" dirty="0" smtClean="0"/>
              <a:t>最佳性能搭配最佳工作</a:t>
            </a:r>
            <a:r>
              <a:rPr lang="zh-TW" altLang="en-US" sz="2800" dirty="0"/>
              <a:t>點</a:t>
            </a:r>
          </a:p>
          <a:p>
            <a:pPr marL="352425" indent="0">
              <a:buNone/>
            </a:pPr>
            <a:r>
              <a:rPr lang="en-US" altLang="zh-TW" sz="2800" dirty="0" smtClean="0">
                <a:solidFill>
                  <a:srgbClr val="C00000"/>
                </a:solidFill>
              </a:rPr>
              <a:t>MS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一體成型罐裝</a:t>
            </a:r>
            <a:r>
              <a:rPr lang="zh-TW" altLang="en-US" sz="2800" dirty="0"/>
              <a:t>式馬達*</a:t>
            </a:r>
          </a:p>
          <a:p>
            <a:pPr marL="352425" indent="0"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MMS</a:t>
            </a:r>
            <a:r>
              <a:rPr lang="en-US" altLang="zh-TW" sz="2800" dirty="0"/>
              <a:t> </a:t>
            </a:r>
            <a:r>
              <a:rPr lang="zh-TW" altLang="en-US" sz="2800" dirty="0"/>
              <a:t>可</a:t>
            </a:r>
            <a:r>
              <a:rPr lang="zh-TW" altLang="en-US" sz="2800" dirty="0" smtClean="0"/>
              <a:t>重新繞</a:t>
            </a:r>
            <a:r>
              <a:rPr lang="zh-TW" altLang="en-US" sz="2800" dirty="0"/>
              <a:t>線式馬達**</a:t>
            </a:r>
          </a:p>
        </p:txBody>
      </p:sp>
      <p:pic>
        <p:nvPicPr>
          <p:cNvPr id="4098" name="Picture 2" descr="D:\Newray\Dropbox\_新光_Dropbox\暫存_Temp\SP\Briefing\Ref\image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240360" cy="566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07504" y="5531604"/>
            <a:ext cx="7344816" cy="5616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300"/>
              </a:spcAft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，從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0.37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30kW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spcAft>
                <a:spcPts val="300"/>
              </a:spcAft>
            </a:pP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**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英吋系列，從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5.5 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250 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kW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17344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Newray\Dropbox\_新光_Dropbox\暫存_Temp\SP\Briefing\Ref\image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6240"/>
            <a:ext cx="1662463" cy="569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95029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dirty="0" smtClean="0"/>
              <a:t>無毒水式馬達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3184" y="1124744"/>
            <a:ext cx="3682752" cy="4525963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zh-TW" altLang="en-US" sz="2400" dirty="0" smtClean="0"/>
              <a:t>填充無毒抗凍冷卻液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加強散熱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zh-TW" altLang="en-US" sz="2400" dirty="0" smtClean="0"/>
              <a:t>水潤式軸承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降低磨損延長壽命</a:t>
            </a:r>
            <a:endParaRPr lang="en-US" altLang="zh-TW" sz="2400" dirty="0" smtClean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zh-TW" altLang="en-US" sz="2400" dirty="0" smtClean="0"/>
              <a:t>堅固且耐腐蝕不鏽鋼外殼</a:t>
            </a:r>
            <a:endParaRPr lang="en-US" altLang="zh-TW" sz="2400" dirty="0" smtClean="0"/>
          </a:p>
        </p:txBody>
      </p:sp>
      <p:sp>
        <p:nvSpPr>
          <p:cNvPr id="17" name="內容版面配置區 16"/>
          <p:cNvSpPr>
            <a:spLocks noGrp="1"/>
          </p:cNvSpPr>
          <p:nvPr>
            <p:ph sz="half" idx="4294967295"/>
          </p:nvPr>
        </p:nvSpPr>
        <p:spPr>
          <a:xfrm>
            <a:off x="5796136" y="2708920"/>
            <a:ext cx="3347864" cy="338437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zh-TW" altLang="en-US" sz="2400" dirty="0" smtClean="0"/>
              <a:t>內建溫</a:t>
            </a:r>
            <a:r>
              <a:rPr lang="zh-TW" altLang="en-US" sz="2400" dirty="0"/>
              <a:t>控無水</a:t>
            </a:r>
            <a:r>
              <a:rPr lang="zh-TW" altLang="en-US" sz="2400" dirty="0" smtClean="0"/>
              <a:t>保護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/>
              <a:t>提供額外保障</a:t>
            </a:r>
            <a:endParaRPr lang="en-US" altLang="zh-TW" sz="24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zh-TW" altLang="en-US" sz="2400" dirty="0" smtClean="0"/>
              <a:t>冷卻</a:t>
            </a:r>
            <a:r>
              <a:rPr lang="zh-TW" altLang="en-US" sz="2400" dirty="0"/>
              <a:t>液通過美國</a:t>
            </a:r>
            <a:r>
              <a:rPr lang="en-US" altLang="zh-TW" sz="2400" dirty="0" smtClean="0"/>
              <a:t>FDA</a:t>
            </a:r>
            <a:br>
              <a:rPr lang="en-US" altLang="zh-TW" sz="2400" dirty="0" smtClean="0"/>
            </a:br>
            <a:r>
              <a:rPr lang="zh-TW" altLang="en-US" sz="2400" dirty="0" smtClean="0"/>
              <a:t>食品</a:t>
            </a:r>
            <a:r>
              <a:rPr lang="zh-TW" altLang="en-US" sz="2400" dirty="0"/>
              <a:t>藥品認證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zh-TW" altLang="en-US" sz="2400" dirty="0"/>
              <a:t>全機通過德國</a:t>
            </a:r>
            <a:r>
              <a:rPr lang="en-US" altLang="zh-TW" sz="2400" dirty="0" smtClean="0"/>
              <a:t>KTW</a:t>
            </a:r>
            <a:br>
              <a:rPr lang="en-US" altLang="zh-TW" sz="2400" dirty="0" smtClean="0"/>
            </a:br>
            <a:r>
              <a:rPr lang="zh-TW" altLang="en-US" sz="2400" dirty="0" smtClean="0"/>
              <a:t>法國</a:t>
            </a:r>
            <a:r>
              <a:rPr lang="en-US" altLang="zh-TW" sz="2400" dirty="0"/>
              <a:t>ACS</a:t>
            </a:r>
            <a:r>
              <a:rPr lang="zh-TW" altLang="en-US" sz="2400" dirty="0"/>
              <a:t>等飲用水</a:t>
            </a:r>
            <a:r>
              <a:rPr lang="zh-TW" altLang="en-US" sz="2400" dirty="0" smtClean="0"/>
              <a:t>認證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298595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916832"/>
            <a:ext cx="5217839" cy="1872208"/>
          </a:xfrm>
        </p:spPr>
        <p:txBody>
          <a:bodyPr anchor="b">
            <a:noAutofit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</a:rPr>
              <a:t>全機原裝進口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sp>
        <p:nvSpPr>
          <p:cNvPr id="8" name="副標題 7"/>
          <p:cNvSpPr>
            <a:spLocks noGrp="1"/>
          </p:cNvSpPr>
          <p:nvPr>
            <p:ph type="body" idx="4294967295"/>
          </p:nvPr>
        </p:nvSpPr>
        <p:spPr>
          <a:xfrm>
            <a:off x="683568" y="3675236"/>
            <a:ext cx="5180112" cy="104990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>
                <a:solidFill>
                  <a:schemeClr val="bg1"/>
                </a:solidFill>
              </a:rPr>
              <a:t>超凡品質 頂</a:t>
            </a:r>
            <a:r>
              <a:rPr lang="zh-TW" altLang="en-US" sz="3200" dirty="0">
                <a:solidFill>
                  <a:schemeClr val="bg1"/>
                </a:solidFill>
              </a:rPr>
              <a:t>級</a:t>
            </a:r>
            <a:r>
              <a:rPr lang="zh-TW" altLang="en-US" sz="3200" dirty="0" smtClean="0">
                <a:solidFill>
                  <a:schemeClr val="bg1"/>
                </a:solidFill>
              </a:rPr>
              <a:t>享受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72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5400" dirty="0" smtClean="0"/>
              <a:t>SP </a:t>
            </a:r>
            <a:r>
              <a:rPr lang="zh-TW" altLang="en-US" sz="5400" dirty="0" smtClean="0"/>
              <a:t>深水泵浦製造過程</a:t>
            </a:r>
            <a:endParaRPr lang="zh-TW" altLang="en-US" sz="5400" dirty="0"/>
          </a:p>
        </p:txBody>
      </p:sp>
      <p:sp>
        <p:nvSpPr>
          <p:cNvPr id="13" name="副標題 12"/>
          <p:cNvSpPr>
            <a:spLocks noGrp="1"/>
          </p:cNvSpPr>
          <p:nvPr>
            <p:ph type="subTitle" idx="1"/>
          </p:nvPr>
        </p:nvSpPr>
        <p:spPr>
          <a:xfrm>
            <a:off x="1371600" y="3598168"/>
            <a:ext cx="6400800" cy="1270992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https://youtu.be/Tqzf6FhQDUw</a:t>
            </a:r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>
            <a:hlinkClick r:id="rId3"/>
          </p:cNvPr>
          <p:cNvSpPr/>
          <p:nvPr/>
        </p:nvSpPr>
        <p:spPr>
          <a:xfrm>
            <a:off x="1835696" y="3676111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6741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undfos_SP_manufactur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32" y="908720"/>
            <a:ext cx="9149432" cy="51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8032" y="2432869"/>
            <a:ext cx="7772400" cy="1362075"/>
          </a:xfrm>
        </p:spPr>
        <p:txBody>
          <a:bodyPr anchor="b"/>
          <a:lstStyle/>
          <a:p>
            <a:r>
              <a:rPr lang="zh-TW" altLang="en-US" dirty="0" smtClean="0"/>
              <a:t>節能 環保 高效率</a:t>
            </a:r>
            <a:endParaRPr lang="zh-TW" altLang="en-US" dirty="0"/>
          </a:p>
        </p:txBody>
      </p:sp>
      <p:sp>
        <p:nvSpPr>
          <p:cNvPr id="7" name="副標題 6"/>
          <p:cNvSpPr>
            <a:spLocks noGrp="1"/>
          </p:cNvSpPr>
          <p:nvPr>
            <p:ph type="body" idx="1"/>
          </p:nvPr>
        </p:nvSpPr>
        <p:spPr>
          <a:xfrm>
            <a:off x="722313" y="3717032"/>
            <a:ext cx="7772400" cy="1500187"/>
          </a:xfrm>
        </p:spPr>
        <p:txBody>
          <a:bodyPr anchor="t">
            <a:normAutofit/>
          </a:bodyPr>
          <a:lstStyle/>
          <a:p>
            <a:r>
              <a:rPr lang="zh-TW" altLang="en-US" sz="2400" dirty="0" smtClean="0"/>
              <a:t>新光企業行</a:t>
            </a:r>
            <a:endParaRPr lang="en-US" altLang="zh-TW" sz="2400" dirty="0" smtClean="0"/>
          </a:p>
          <a:p>
            <a:r>
              <a:rPr lang="zh-TW" altLang="en-US" sz="2400" dirty="0" smtClean="0"/>
              <a:t>黃賜濱</a:t>
            </a:r>
            <a:r>
              <a:rPr lang="zh-TW" altLang="en-US" sz="1800" dirty="0" smtClean="0"/>
              <a:t> </a:t>
            </a:r>
            <a:r>
              <a:rPr lang="en-US" altLang="zh-TW" sz="1800" dirty="0" smtClean="0"/>
              <a:t>Aping Huang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632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726002"/>
              </p:ext>
            </p:extLst>
          </p:nvPr>
        </p:nvGraphicFramePr>
        <p:xfrm>
          <a:off x="308414" y="1556792"/>
          <a:ext cx="8512058" cy="3620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558"/>
                <a:gridCol w="1735854"/>
                <a:gridCol w="1237538"/>
                <a:gridCol w="986663"/>
                <a:gridCol w="1242693"/>
                <a:gridCol w="1516752"/>
              </a:tblGrid>
              <a:tr h="3979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廠牌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材質</a:t>
                      </a: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馬力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1x220V</a:t>
                      </a:r>
                      <a:endParaRPr lang="zh-TW" altLang="en-US" sz="1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實際揚程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</a:t>
                      </a:r>
                      <a:endParaRPr lang="zh-TW" altLang="en-US" sz="18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實際流量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</a:t>
                      </a:r>
                      <a:endParaRPr lang="zh-TW" altLang="en-US" sz="18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</a:tr>
              <a:tr h="50689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</a:t>
                      </a: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9ED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全機：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不鏽鋼</a:t>
                      </a:r>
                      <a:r>
                        <a:rPr lang="en-US" altLang="zh-TW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304</a:t>
                      </a:r>
                      <a:br>
                        <a:rPr lang="en-US" altLang="zh-TW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不鏽鋼</a:t>
                      </a:r>
                      <a:r>
                        <a:rPr lang="en-US" altLang="zh-TW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316</a:t>
                      </a: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不鏽鋼</a:t>
                      </a:r>
                      <a:r>
                        <a:rPr lang="en-US" altLang="zh-TW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904L**</a:t>
                      </a: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3A-5 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1/2HP</a:t>
                      </a: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25.8 m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3.6 m</a:t>
                      </a:r>
                      <a:r>
                        <a:rPr lang="en-US" altLang="zh-TW" sz="1800" b="0" i="0" baseline="3000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</a:t>
                      </a:r>
                      <a:endParaRPr lang="zh-TW" altLang="en-US" sz="1800" b="0" i="0" dirty="0" smtClean="0">
                        <a:solidFill>
                          <a:srgbClr val="CC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5068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3A-8 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1HP</a:t>
                      </a: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34.6 m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4.2 m</a:t>
                      </a:r>
                      <a:r>
                        <a:rPr lang="en-US" altLang="zh-TW" sz="1800" b="0" i="0" baseline="3000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</a:t>
                      </a:r>
                      <a:endParaRPr lang="zh-TW" altLang="en-US" sz="1800" b="0" i="0" dirty="0" smtClean="0">
                        <a:solidFill>
                          <a:srgbClr val="CC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5068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5A-7 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1HP</a:t>
                      </a: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41.6 m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5.3 m</a:t>
                      </a:r>
                      <a:r>
                        <a:rPr lang="en-US" altLang="zh-TW" sz="1800" b="0" i="0" baseline="3000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800" b="0" i="0" dirty="0" smtClean="0">
                          <a:solidFill>
                            <a:srgbClr val="CC33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</a:t>
                      </a:r>
                      <a:endParaRPr lang="zh-TW" altLang="en-US" sz="1800" b="0" i="0" dirty="0" smtClean="0">
                        <a:solidFill>
                          <a:srgbClr val="CC33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50689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機身：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協昌</a:t>
                      </a:r>
                      <a:r>
                        <a:rPr lang="zh-TW" alt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馬達：</a:t>
                      </a:r>
                      <a:r>
                        <a:rPr lang="zh-TW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富蘭克林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9ED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外殼：不鏽鋼</a:t>
                      </a:r>
                      <a:r>
                        <a:rPr lang="en-US" altLang="zh-TW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304</a:t>
                      </a:r>
                      <a:br>
                        <a:rPr lang="en-US" altLang="zh-TW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葉輪：不鏽鋼</a:t>
                      </a:r>
                      <a:r>
                        <a:rPr lang="en-US" altLang="zh-TW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304</a:t>
                      </a:r>
                      <a:br>
                        <a:rPr lang="en-US" altLang="zh-TW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導輪殼：塑膠 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ST1807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1/2HP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25.8 </a:t>
                      </a: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</a:t>
                      </a: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3.4 m</a:t>
                      </a:r>
                      <a:r>
                        <a:rPr lang="en-US" altLang="zh-TW" sz="1800" b="0" i="0" baseline="30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800" b="0" i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</a:t>
                      </a:r>
                      <a:endParaRPr lang="zh-TW" altLang="en-US" sz="1800" b="0" i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5068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ST1810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1HP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34.6 </a:t>
                      </a: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</a:t>
                      </a: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3.7 m</a:t>
                      </a:r>
                      <a:r>
                        <a:rPr lang="en-US" altLang="zh-TW" sz="1800" b="0" i="0" baseline="30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800" b="0" i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</a:t>
                      </a:r>
                      <a:endParaRPr lang="zh-TW" altLang="en-US" sz="1800" b="0" i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5068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ST2508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1HP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41.6 </a:t>
                      </a: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</a:t>
                      </a: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3.3 m</a:t>
                      </a:r>
                      <a:r>
                        <a:rPr lang="en-US" altLang="zh-TW" sz="1800" baseline="30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</a:tbl>
          </a:graphicData>
        </a:graphic>
      </p:graphicFrame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最佳</a:t>
            </a:r>
            <a:r>
              <a:rPr lang="zh-TW" altLang="en-US" dirty="0" smtClean="0"/>
              <a:t>設計 超</a:t>
            </a:r>
            <a:r>
              <a:rPr lang="zh-TW" altLang="en-US" dirty="0"/>
              <a:t>大水量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7504" y="5517232"/>
            <a:ext cx="7344816" cy="5616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300"/>
              </a:spcAft>
            </a:pP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結果由國家級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TAF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認證實驗室，針對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英吋深水泵浦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進行測試。</a:t>
            </a:r>
            <a:endParaRPr lang="en-US" altLang="zh-TW" sz="1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** 限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SP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5A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系列以上提供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不鏽鋼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904L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材質。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5498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00627"/>
              </p:ext>
            </p:extLst>
          </p:nvPr>
        </p:nvGraphicFramePr>
        <p:xfrm>
          <a:off x="395537" y="945664"/>
          <a:ext cx="8352928" cy="543566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20220"/>
                <a:gridCol w="4724460"/>
                <a:gridCol w="2708248"/>
              </a:tblGrid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主講人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18:30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開場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葛蘭富泵浦 工業市場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業務總監 黃玉山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新光企業行 黃景生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18:40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</a:t>
                      </a:r>
                      <a:r>
                        <a:rPr lang="en-US" altLang="zh-TW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</a:t>
                      </a:r>
                      <a:r>
                        <a:rPr lang="zh-TW" altLang="en-US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全不鏽鋼深水泵浦介紹</a:t>
                      </a:r>
                    </a:p>
                    <a:p>
                      <a:pPr algn="l"/>
                      <a:r>
                        <a:rPr lang="en-US" altLang="zh-TW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適用</a:t>
                      </a:r>
                      <a:r>
                        <a:rPr lang="en-US" altLang="zh-TW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英吋以上井</a:t>
                      </a:r>
                      <a:r>
                        <a:rPr lang="en-US" altLang="zh-TW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葛蘭富泵浦 </a:t>
                      </a:r>
                      <a:r>
                        <a:rPr lang="en-US" altLang="zh-TW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資深市場開發專員 林貝珊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19:10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</a:t>
                      </a:r>
                      <a:r>
                        <a:rPr lang="en-US" altLang="zh-TW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SQ / SQE / </a:t>
                      </a:r>
                      <a:r>
                        <a:rPr lang="en-US" altLang="zh-TW" sz="1800" kern="1200" dirty="0" err="1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SQFlex</a:t>
                      </a:r>
                      <a:r>
                        <a:rPr lang="zh-TW" altLang="en-US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深水泵浦介紹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適用</a:t>
                      </a:r>
                      <a:r>
                        <a:rPr lang="en-US" altLang="zh-TW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英吋井</a:t>
                      </a:r>
                      <a:r>
                        <a:rPr lang="en-US" altLang="zh-TW" sz="14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4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新光企業行 黃賜濱</a:t>
                      </a:r>
                      <a:endParaRPr lang="zh-TW" altLang="en-US" sz="1600" b="1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19:20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中場休息 </a:t>
                      </a:r>
                      <a:r>
                        <a:rPr lang="en-US" altLang="zh-TW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zh-TW" altLang="en-US" sz="18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意見交流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葛蘭富泵浦</a:t>
                      </a:r>
                      <a:r>
                        <a:rPr lang="en-US" altLang="zh-TW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資深市場開發專員 林貝珊</a:t>
                      </a:r>
                      <a:endParaRPr lang="zh-TW" altLang="en-US" sz="1600" b="1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19:30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SCALA2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變頻加壓機介紹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新光企業行 黃賜濱</a:t>
                      </a:r>
                      <a:endParaRPr lang="zh-TW" altLang="en-US" sz="1600" b="1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19:50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特惠活動介紹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葛蘭富泵浦</a:t>
                      </a:r>
                      <a:endParaRPr lang="en-US" altLang="zh-TW" sz="1600" kern="12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資深市場開發專員</a:t>
                      </a:r>
                      <a:r>
                        <a:rPr lang="zh-TW" altLang="en-US" sz="1600" kern="12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600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林貝珊</a:t>
                      </a:r>
                      <a:endParaRPr lang="zh-TW" altLang="en-US" sz="1600" b="1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20:00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結束 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意見交流</a:t>
                      </a:r>
                      <a:endParaRPr lang="zh-TW" altLang="en-US" sz="1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147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圖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907150"/>
              </p:ext>
            </p:extLst>
          </p:nvPr>
        </p:nvGraphicFramePr>
        <p:xfrm>
          <a:off x="395536" y="1124744"/>
          <a:ext cx="842493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最佳設計 超</a:t>
            </a:r>
            <a:r>
              <a:rPr lang="zh-TW" altLang="en-US" dirty="0"/>
              <a:t>大水量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07504" y="5785519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由國家級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TAF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認證實驗室，針對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英吋深水泵浦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進行測試。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267744" y="1412776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協昌 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富蘭克林 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ST2508 </a:t>
            </a:r>
            <a:r>
              <a:rPr lang="en-US" altLang="zh-TW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(1HP)     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葛蘭富 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5A-7 </a:t>
            </a:r>
            <a:r>
              <a:rPr lang="en-US" altLang="zh-TW" sz="1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(1HP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zh-TW" altLang="en-US" sz="14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4737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_Aping\Dropbox\_新光_Dropbox\暫存_Temp\SP\Briefing\Ref\grundfos pressebild SP Geother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3888040" cy="60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33464" y="2781429"/>
            <a:ext cx="6310536" cy="1143000"/>
          </a:xfrm>
        </p:spPr>
        <p:txBody>
          <a:bodyPr/>
          <a:lstStyle/>
          <a:p>
            <a:pPr algn="l"/>
            <a:r>
              <a:rPr lang="zh-TW" altLang="en-US" dirty="0" smtClean="0"/>
              <a:t>效率</a:t>
            </a:r>
            <a:r>
              <a:rPr lang="el-GR" altLang="zh-TW" dirty="0" smtClean="0"/>
              <a:t>η</a:t>
            </a:r>
            <a:r>
              <a:rPr lang="el-GR" altLang="zh-TW" sz="2800" dirty="0" smtClean="0"/>
              <a:t>(</a:t>
            </a:r>
            <a:r>
              <a:rPr lang="en-US" altLang="zh-TW" sz="2800" dirty="0"/>
              <a:t>eta)</a:t>
            </a:r>
            <a:r>
              <a:rPr lang="zh-TW" altLang="en-US" dirty="0" smtClean="0"/>
              <a:t>是什麼？</a:t>
            </a:r>
            <a:endParaRPr lang="zh-TW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2123728" y="1844824"/>
            <a:ext cx="3672408" cy="4248472"/>
            <a:chOff x="2123728" y="1988840"/>
            <a:chExt cx="3672408" cy="4248472"/>
          </a:xfrm>
        </p:grpSpPr>
        <p:sp>
          <p:nvSpPr>
            <p:cNvPr id="7" name="文字方塊 6"/>
            <p:cNvSpPr txBox="1"/>
            <p:nvPr/>
          </p:nvSpPr>
          <p:spPr>
            <a:xfrm>
              <a:off x="2123728" y="1988840"/>
              <a:ext cx="367240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tabLst>
                  <a:tab pos="1616075" algn="l"/>
                </a:tabLst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馬達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效率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l-GR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η</a:t>
              </a:r>
              <a:r>
                <a:rPr lang="en-US" altLang="zh-TW" sz="2400" baseline="-25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= P2 / P1</a:t>
              </a:r>
              <a:b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1200"/>
                </a:spcAft>
                <a:tabLst>
                  <a:tab pos="1616075" algn="l"/>
                </a:tabLst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泵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浦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效率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l-GR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η</a:t>
              </a:r>
              <a:r>
                <a:rPr lang="en-US" altLang="zh-TW" sz="2400" baseline="-25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	= P4 / P3</a:t>
              </a:r>
              <a:b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1200"/>
                </a:spcAft>
                <a:tabLst>
                  <a:tab pos="1616075" algn="l"/>
                </a:tabLst>
              </a:pPr>
              <a:r>
                <a:rPr lang="zh-TW" altLang="en-US" sz="24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總效率</a:t>
              </a:r>
              <a:r>
                <a:rPr lang="en-US" altLang="zh-TW" sz="24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l-GR" altLang="zh-TW" sz="24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η</a:t>
              </a:r>
              <a:r>
                <a:rPr lang="en-US" altLang="zh-TW" sz="2400" baseline="-25000" dirty="0" err="1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m+p</a:t>
              </a:r>
              <a:r>
                <a:rPr lang="en-US" altLang="zh-TW" sz="24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= P4 / </a:t>
              </a:r>
              <a:r>
                <a:rPr lang="en-US" altLang="zh-TW" sz="24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P1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593464" y="5925590"/>
              <a:ext cx="2698616" cy="31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tabLst>
                  <a:tab pos="533400" algn="l"/>
                  <a:tab pos="3140075" algn="l"/>
                </a:tabLst>
              </a:pPr>
              <a:r>
                <a:rPr lang="zh-TW" altLang="en-US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* 以上</a:t>
              </a: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單位為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，假設</a:t>
              </a:r>
              <a:r>
                <a:rPr lang="en-US" altLang="zh-TW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P2=P3</a:t>
              </a:r>
              <a:r>
                <a:rPr lang="zh-TW" altLang="en-US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491880" y="1844824"/>
            <a:ext cx="3456384" cy="4248472"/>
            <a:chOff x="3131840" y="1988840"/>
            <a:chExt cx="3456384" cy="4248472"/>
          </a:xfrm>
        </p:grpSpPr>
        <p:sp>
          <p:nvSpPr>
            <p:cNvPr id="4" name="文字方塊 3"/>
            <p:cNvSpPr txBox="1"/>
            <p:nvPr/>
          </p:nvSpPr>
          <p:spPr>
            <a:xfrm>
              <a:off x="3131840" y="1988840"/>
              <a:ext cx="3456384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tabLst>
                  <a:tab pos="533400" algn="l"/>
                </a:tabLst>
              </a:pP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P1	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馬達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輸入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功率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</a:t>
              </a:r>
              <a:r>
                <a:rPr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馬達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實際消耗</a:t>
              </a:r>
              <a:r>
                <a:rPr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電力</a:t>
              </a:r>
              <a:endPara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1200"/>
                </a:spcAft>
                <a:tabLst>
                  <a:tab pos="533400" algn="l"/>
                </a:tabLst>
              </a:pP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P2	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馬達輸出功率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</a:t>
              </a:r>
              <a:r>
                <a:rPr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軸馬力 </a:t>
              </a:r>
              <a: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馬達實際提供馬力</a:t>
              </a:r>
              <a:endPara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1200"/>
                </a:spcAft>
                <a:tabLst>
                  <a:tab pos="533400" algn="l"/>
                </a:tabLst>
              </a:pP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P3	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泵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浦輸入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功率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</a:t>
              </a:r>
              <a:r>
                <a:rPr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馬達傳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給泵浦</a:t>
              </a:r>
              <a:r>
                <a:rPr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馬力</a:t>
              </a:r>
              <a:endPara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1200"/>
                </a:spcAft>
                <a:tabLst>
                  <a:tab pos="533400" algn="l"/>
                </a:tabLst>
              </a:pP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P4	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泵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浦輸出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功率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</a:t>
              </a:r>
              <a:r>
                <a:rPr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馬力 </a:t>
              </a: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 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泵浦實際提供</a:t>
              </a:r>
              <a:r>
                <a:rPr lang="zh-TW" altLang="en-US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性能</a:t>
              </a:r>
              <a:endPara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3131840" y="5929535"/>
              <a:ext cx="2842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tabLst>
                  <a:tab pos="533400" algn="l"/>
                  <a:tab pos="3140075" algn="l"/>
                </a:tabLst>
              </a:pPr>
              <a:r>
                <a:rPr lang="en-US" altLang="zh-TW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* </a:t>
              </a: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以上單位為</a:t>
              </a:r>
              <a:r>
                <a:rPr lang="en-US" altLang="zh-TW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kW</a:t>
              </a:r>
              <a:r>
                <a:rPr lang="zh-TW" altLang="en-US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5584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8558E-6 L 0 -0.316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25209 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1794037580"/>
              </p:ext>
            </p:extLst>
          </p:nvPr>
        </p:nvGraphicFramePr>
        <p:xfrm>
          <a:off x="251520" y="653491"/>
          <a:ext cx="9828584" cy="457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群組 1"/>
          <p:cNvGrpSpPr/>
          <p:nvPr/>
        </p:nvGrpSpPr>
        <p:grpSpPr>
          <a:xfrm>
            <a:off x="2339752" y="1052736"/>
            <a:ext cx="4680520" cy="1201489"/>
            <a:chOff x="2339752" y="1052736"/>
            <a:chExt cx="4680520" cy="1201489"/>
          </a:xfrm>
        </p:grpSpPr>
        <p:sp>
          <p:nvSpPr>
            <p:cNvPr id="6" name="文字方塊 5"/>
            <p:cNvSpPr txBox="1"/>
            <p:nvPr/>
          </p:nvSpPr>
          <p:spPr>
            <a:xfrm>
              <a:off x="6300203" y="1052736"/>
              <a:ext cx="7200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27</a:t>
              </a:r>
              <a:r>
                <a:rPr lang="en-US" altLang="zh-TW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ST2508</a:t>
              </a:r>
              <a:b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1HP</a:t>
              </a:r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139952" y="1340768"/>
              <a:ext cx="7200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25</a:t>
              </a:r>
              <a:r>
                <a:rPr lang="en-US" altLang="zh-TW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ST1810</a:t>
              </a:r>
              <a:b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1HP</a:t>
              </a:r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2339752" y="1484784"/>
              <a:ext cx="7377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25</a:t>
              </a:r>
              <a:r>
                <a:rPr lang="en-US" altLang="zh-TW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6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ST1807</a:t>
              </a:r>
              <a:b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1/2HP</a:t>
              </a:r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203848" y="476672"/>
            <a:ext cx="4738100" cy="1368152"/>
            <a:chOff x="3203848" y="476672"/>
            <a:chExt cx="4738100" cy="1368152"/>
          </a:xfrm>
        </p:grpSpPr>
        <p:sp>
          <p:nvSpPr>
            <p:cNvPr id="4" name="文字方塊 3"/>
            <p:cNvSpPr txBox="1"/>
            <p:nvPr/>
          </p:nvSpPr>
          <p:spPr>
            <a:xfrm>
              <a:off x="7185011" y="476672"/>
              <a:ext cx="7569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en-US" altLang="zh-TW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en-US" altLang="zh-TW" sz="20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en-US" altLang="zh-TW" sz="16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6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SP</a:t>
              </a:r>
              <a:r>
                <a:rPr lang="zh-TW" altLang="en-US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5A-7</a:t>
              </a:r>
              <a:b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1HP</a:t>
              </a:r>
              <a:endPara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932040" y="1003375"/>
              <a:ext cx="7857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29</a:t>
              </a:r>
              <a:r>
                <a:rPr lang="en-US" altLang="zh-TW" sz="20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en-US" altLang="zh-TW" sz="16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6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SP</a:t>
              </a:r>
              <a:r>
                <a:rPr lang="zh-TW" altLang="en-US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3A-8</a:t>
              </a:r>
              <a:b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1HP</a:t>
              </a:r>
              <a:endPara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203848" y="1075383"/>
              <a:ext cx="7569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29</a:t>
              </a:r>
              <a:r>
                <a:rPr lang="en-US" altLang="zh-TW" sz="20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en-US" altLang="zh-TW" sz="16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6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SP</a:t>
              </a:r>
              <a:r>
                <a:rPr lang="zh-TW" altLang="en-US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3A-5</a:t>
              </a:r>
              <a:b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1/2HP</a:t>
              </a:r>
              <a:endPara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107504" y="5785519"/>
            <a:ext cx="903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結果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國家級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TAF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認證實驗室，針對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英吋深水泵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浦，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最佳效率點進行測試。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86816" y="48782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總效率優於</a:t>
            </a:r>
            <a:r>
              <a:rPr lang="zh-TW" altLang="en-US" dirty="0" smtClean="0"/>
              <a:t>競爭者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33094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 animBg="0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564904"/>
            <a:ext cx="5832648" cy="32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99381"/>
            <a:ext cx="4038600" cy="315781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533400" algn="l"/>
                <a:tab pos="4572000" algn="l"/>
              </a:tabLst>
            </a:pPr>
            <a:r>
              <a:rPr lang="zh-TW" altLang="en-US" sz="1600" dirty="0" smtClean="0"/>
              <a:t>流量</a:t>
            </a:r>
            <a:r>
              <a:rPr lang="en-US" altLang="zh-TW" sz="2000" dirty="0" smtClean="0"/>
              <a:t> </a:t>
            </a:r>
            <a:r>
              <a:rPr lang="en-US" altLang="zh-TW" sz="3200" dirty="0" smtClean="0"/>
              <a:t>3</a:t>
            </a:r>
            <a:r>
              <a:rPr lang="en-US" altLang="zh-TW" sz="1800" dirty="0" smtClean="0"/>
              <a:t>.</a:t>
            </a:r>
            <a:r>
              <a:rPr lang="en-US" altLang="zh-TW" sz="3200" dirty="0" smtClean="0"/>
              <a:t>3</a:t>
            </a:r>
            <a:r>
              <a:rPr lang="en-US" altLang="zh-TW" sz="1600" dirty="0" smtClean="0"/>
              <a:t> m</a:t>
            </a:r>
            <a:r>
              <a:rPr lang="en-US" altLang="zh-TW" sz="1600" baseline="30000" dirty="0" smtClean="0"/>
              <a:t>3</a:t>
            </a:r>
            <a:r>
              <a:rPr lang="en-US" altLang="zh-TW" sz="1600" dirty="0" smtClean="0"/>
              <a:t>/h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533400" algn="l"/>
                <a:tab pos="4572000" algn="l"/>
              </a:tabLst>
            </a:pPr>
            <a:r>
              <a:rPr lang="zh-TW" altLang="en-US" sz="1600" dirty="0" smtClean="0"/>
              <a:t>每年運轉</a:t>
            </a:r>
            <a:r>
              <a:rPr lang="en-US" altLang="zh-TW" sz="1600" dirty="0" smtClean="0"/>
              <a:t> </a:t>
            </a:r>
            <a:r>
              <a:rPr lang="en-US" altLang="zh-TW" sz="3200" dirty="0" smtClean="0"/>
              <a:t>878</a:t>
            </a:r>
            <a:r>
              <a:rPr lang="zh-TW" altLang="en-US" sz="1600" dirty="0" smtClean="0"/>
              <a:t> 小時</a:t>
            </a:r>
            <a:endParaRPr lang="zh-TW" altLang="en-US" sz="2000" dirty="0" smtClean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533400" algn="l"/>
                <a:tab pos="4572000" algn="l"/>
              </a:tabLst>
            </a:pPr>
            <a:r>
              <a:rPr lang="zh-TW" altLang="en-US" sz="1600" dirty="0" smtClean="0"/>
              <a:t>每年度數</a:t>
            </a:r>
            <a:r>
              <a:rPr lang="en-US" altLang="zh-TW" sz="1600" dirty="0" smtClean="0"/>
              <a:t> </a:t>
            </a:r>
            <a:r>
              <a:rPr lang="en-US" altLang="zh-TW" sz="3200" dirty="0" smtClean="0"/>
              <a:t>1223</a:t>
            </a:r>
            <a:r>
              <a:rPr lang="en-US" altLang="zh-TW" sz="1600" dirty="0" smtClean="0"/>
              <a:t> kWh</a:t>
            </a:r>
            <a:endParaRPr lang="zh-TW" altLang="en-US" sz="1600" dirty="0" smtClean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zh-TW" altLang="en-US" sz="1600" dirty="0" smtClean="0"/>
              <a:t>每年電費</a:t>
            </a:r>
            <a:r>
              <a:rPr lang="en-US" altLang="zh-TW" sz="1600" dirty="0" smtClean="0"/>
              <a:t> </a:t>
            </a:r>
            <a:r>
              <a:rPr lang="en-US" altLang="zh-TW" sz="3200" dirty="0" smtClean="0"/>
              <a:t>3668</a:t>
            </a:r>
            <a:r>
              <a:rPr lang="en-US" altLang="zh-TW" sz="1600" dirty="0" smtClean="0"/>
              <a:t> </a:t>
            </a:r>
            <a:r>
              <a:rPr lang="zh-TW" altLang="en-US" sz="1600" dirty="0" smtClean="0"/>
              <a:t>元</a:t>
            </a:r>
            <a:endParaRPr lang="en-US" altLang="zh-TW" sz="1600" dirty="0" smtClean="0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572000" y="1484784"/>
            <a:ext cx="4608512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>
                <a:tab pos="4572000" algn="l"/>
              </a:tabLst>
            </a:pPr>
            <a:r>
              <a:rPr lang="zh-TW" altLang="en-US" sz="2400" dirty="0" smtClean="0"/>
              <a:t>每年</a:t>
            </a:r>
            <a:r>
              <a:rPr lang="en-US" altLang="zh-TW" sz="2400" dirty="0" smtClean="0"/>
              <a:t>...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>
                <a:tab pos="4572000" algn="l"/>
              </a:tabLst>
            </a:pPr>
            <a:r>
              <a:rPr lang="zh-TW" altLang="en-US" sz="2400" dirty="0" smtClean="0"/>
              <a:t>可減少 </a:t>
            </a:r>
            <a:r>
              <a:rPr lang="en-US" altLang="zh-TW" sz="3200" dirty="0" smtClean="0">
                <a:solidFill>
                  <a:srgbClr val="C00000"/>
                </a:solidFill>
              </a:rPr>
              <a:t>152</a:t>
            </a:r>
            <a:r>
              <a:rPr lang="en-US" altLang="zh-TW" sz="2400" dirty="0" smtClean="0">
                <a:solidFill>
                  <a:srgbClr val="C00000"/>
                </a:solidFill>
              </a:rPr>
              <a:t> </a:t>
            </a:r>
            <a:r>
              <a:rPr lang="en-US" altLang="zh-TW" sz="2400" dirty="0" smtClean="0"/>
              <a:t>kg CO</a:t>
            </a:r>
            <a:r>
              <a:rPr lang="en-US" altLang="zh-TW" sz="2400" baseline="-25000" dirty="0" smtClean="0"/>
              <a:t>2</a:t>
            </a:r>
            <a:r>
              <a:rPr lang="zh-TW" altLang="en-US" sz="2400" dirty="0" smtClean="0"/>
              <a:t>排放量</a:t>
            </a:r>
            <a:endParaRPr lang="en-US" altLang="zh-TW" sz="1600" dirty="0" smtClean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zh-TW" altLang="en-US" sz="2400" dirty="0" smtClean="0"/>
              <a:t>可種 </a:t>
            </a:r>
            <a:r>
              <a:rPr lang="en-US" altLang="zh-TW" sz="3200" dirty="0" smtClean="0">
                <a:solidFill>
                  <a:srgbClr val="C00000"/>
                </a:solidFill>
              </a:rPr>
              <a:t>14</a:t>
            </a:r>
            <a:r>
              <a:rPr lang="en-US" altLang="zh-TW" sz="2000" dirty="0" smtClean="0">
                <a:solidFill>
                  <a:srgbClr val="C00000"/>
                </a:solidFill>
              </a:rPr>
              <a:t> </a:t>
            </a:r>
            <a:r>
              <a:rPr lang="zh-TW" altLang="en-US" sz="2400" dirty="0" smtClean="0"/>
              <a:t>棵</a:t>
            </a:r>
            <a:r>
              <a:rPr lang="zh-TW" altLang="en-US" sz="2400" dirty="0"/>
              <a:t>樹木</a:t>
            </a:r>
            <a:endParaRPr lang="en-US" altLang="zh-TW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zh-TW" altLang="en-US" sz="2400" dirty="0" smtClean="0"/>
              <a:t>可節</a:t>
            </a:r>
            <a:r>
              <a:rPr lang="zh-TW" altLang="en-US" sz="2000" dirty="0" smtClean="0"/>
              <a:t>省 </a:t>
            </a:r>
            <a:r>
              <a:rPr lang="en-US" altLang="zh-TW" sz="3200" dirty="0" smtClean="0">
                <a:solidFill>
                  <a:srgbClr val="C00000"/>
                </a:solidFill>
              </a:rPr>
              <a:t>717</a:t>
            </a:r>
            <a:r>
              <a:rPr lang="en-US" altLang="zh-TW" sz="2400" dirty="0" smtClean="0">
                <a:solidFill>
                  <a:srgbClr val="C00000"/>
                </a:solidFill>
              </a:rPr>
              <a:t> </a:t>
            </a:r>
            <a:r>
              <a:rPr lang="zh-TW" altLang="en-US" sz="2400" dirty="0" smtClean="0"/>
              <a:t>元</a:t>
            </a:r>
            <a:endParaRPr lang="zh-TW" altLang="en-US" sz="16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en-US" altLang="zh-TW" sz="3200" dirty="0" smtClean="0">
                <a:solidFill>
                  <a:srgbClr val="C00000"/>
                </a:solidFill>
              </a:rPr>
              <a:t>4</a:t>
            </a:r>
            <a:r>
              <a:rPr lang="en-US" altLang="zh-TW" sz="2000" dirty="0" smtClean="0">
                <a:solidFill>
                  <a:srgbClr val="C00000"/>
                </a:solidFill>
              </a:rPr>
              <a:t> </a:t>
            </a:r>
            <a:r>
              <a:rPr lang="zh-TW" altLang="en-US" sz="2400" dirty="0" smtClean="0"/>
              <a:t>年半可回收</a:t>
            </a:r>
            <a:r>
              <a:rPr lang="zh-TW" altLang="en-US" sz="2400" dirty="0"/>
              <a:t>價差</a:t>
            </a:r>
            <a:endParaRPr lang="zh-TW" alt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>
                <a:tab pos="4572000" algn="l"/>
              </a:tabLst>
            </a:pPr>
            <a:endParaRPr lang="en-US" altLang="zh-TW" sz="1600" dirty="0" smtClean="0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853880" y="1999381"/>
            <a:ext cx="4038600" cy="315781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533400" algn="l"/>
                <a:tab pos="4572000" algn="l"/>
              </a:tabLst>
            </a:pPr>
            <a:r>
              <a:rPr lang="zh-TW" altLang="en-US" sz="1600" dirty="0"/>
              <a:t>流量</a:t>
            </a:r>
            <a:r>
              <a:rPr lang="en-US" altLang="zh-TW" sz="1600" dirty="0"/>
              <a:t> </a:t>
            </a:r>
            <a:r>
              <a:rPr lang="en-US" altLang="zh-TW" sz="3200" dirty="0" smtClean="0">
                <a:solidFill>
                  <a:srgbClr val="C00000"/>
                </a:solidFill>
              </a:rPr>
              <a:t>5.3</a:t>
            </a:r>
            <a:r>
              <a:rPr lang="en-US" altLang="zh-TW" sz="1600" dirty="0" smtClean="0">
                <a:solidFill>
                  <a:srgbClr val="C00000"/>
                </a:solidFill>
              </a:rPr>
              <a:t> </a:t>
            </a:r>
            <a:r>
              <a:rPr lang="en-US" altLang="zh-TW" sz="1600" dirty="0" smtClean="0"/>
              <a:t>m</a:t>
            </a:r>
            <a:r>
              <a:rPr lang="en-US" altLang="zh-TW" sz="1600" baseline="30000" dirty="0" smtClean="0"/>
              <a:t>3</a:t>
            </a:r>
            <a:r>
              <a:rPr lang="en-US" altLang="zh-TW" sz="1600" dirty="0" smtClean="0"/>
              <a:t>/h</a:t>
            </a:r>
            <a:endParaRPr lang="en-US" altLang="zh-TW" sz="16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533400" algn="l"/>
                <a:tab pos="4572000" algn="l"/>
              </a:tabLst>
            </a:pPr>
            <a:r>
              <a:rPr lang="zh-TW" altLang="zh-TW" sz="16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每年</a:t>
            </a:r>
            <a:r>
              <a:rPr lang="zh-TW" altLang="en-US" sz="1600" dirty="0" smtClean="0"/>
              <a:t>運</a:t>
            </a:r>
            <a:r>
              <a:rPr lang="zh-TW" altLang="en-US" sz="1800" dirty="0" smtClean="0"/>
              <a:t>轉</a:t>
            </a:r>
            <a:r>
              <a:rPr lang="en-US" altLang="zh-TW" sz="1600" dirty="0" smtClean="0"/>
              <a:t> </a:t>
            </a:r>
            <a:r>
              <a:rPr lang="en-US" altLang="zh-TW" sz="3200" dirty="0" smtClean="0">
                <a:solidFill>
                  <a:srgbClr val="C00000"/>
                </a:solidFill>
              </a:rPr>
              <a:t>546</a:t>
            </a:r>
            <a:r>
              <a:rPr lang="en-US" altLang="zh-TW" sz="1600" dirty="0" smtClean="0">
                <a:solidFill>
                  <a:srgbClr val="C00000"/>
                </a:solidFill>
              </a:rPr>
              <a:t> </a:t>
            </a:r>
            <a:r>
              <a:rPr lang="zh-TW" altLang="en-US" sz="1600" dirty="0" smtClean="0"/>
              <a:t>小時</a:t>
            </a:r>
            <a:endParaRPr lang="zh-TW" altLang="en-US" sz="16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533400" algn="l"/>
                <a:tab pos="4572000" algn="l"/>
              </a:tabLst>
            </a:pPr>
            <a:r>
              <a:rPr lang="zh-TW" altLang="zh-TW" sz="16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每年</a:t>
            </a:r>
            <a:r>
              <a:rPr lang="zh-TW" altLang="en-US" sz="1600" dirty="0" smtClean="0"/>
              <a:t>度數</a:t>
            </a:r>
            <a:r>
              <a:rPr lang="en-US" altLang="zh-TW" sz="1600" dirty="0" smtClean="0"/>
              <a:t> </a:t>
            </a:r>
            <a:r>
              <a:rPr lang="en-US" altLang="zh-TW" sz="3200" dirty="0" smtClean="0">
                <a:solidFill>
                  <a:srgbClr val="C00000"/>
                </a:solidFill>
              </a:rPr>
              <a:t>984</a:t>
            </a:r>
            <a:r>
              <a:rPr lang="en-US" altLang="zh-TW" sz="1600" dirty="0" smtClean="0">
                <a:solidFill>
                  <a:srgbClr val="C00000"/>
                </a:solidFill>
              </a:rPr>
              <a:t> </a:t>
            </a:r>
            <a:r>
              <a:rPr lang="en-US" altLang="zh-TW" sz="1600" dirty="0" smtClean="0"/>
              <a:t>kWh</a:t>
            </a:r>
            <a:endParaRPr lang="zh-TW" altLang="en-US" sz="16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tabLst>
                <a:tab pos="4572000" algn="l"/>
              </a:tabLst>
            </a:pPr>
            <a:r>
              <a:rPr lang="zh-TW" altLang="zh-TW" sz="16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每年</a:t>
            </a:r>
            <a:r>
              <a:rPr lang="zh-TW" altLang="en-US" sz="1600" dirty="0" smtClean="0"/>
              <a:t>電費</a:t>
            </a:r>
            <a:r>
              <a:rPr lang="en-US" altLang="zh-TW" sz="1600" dirty="0" smtClean="0"/>
              <a:t> </a:t>
            </a:r>
            <a:r>
              <a:rPr lang="en-US" altLang="zh-TW" sz="3200" dirty="0" smtClean="0">
                <a:solidFill>
                  <a:srgbClr val="C00000"/>
                </a:solidFill>
              </a:rPr>
              <a:t>2951</a:t>
            </a:r>
            <a:r>
              <a:rPr lang="en-US" altLang="zh-TW" sz="1600" dirty="0" smtClean="0">
                <a:solidFill>
                  <a:srgbClr val="C00000"/>
                </a:solidFill>
              </a:rPr>
              <a:t> </a:t>
            </a:r>
            <a:r>
              <a:rPr lang="zh-TW" altLang="en-US" sz="1600" dirty="0" smtClean="0"/>
              <a:t>元</a:t>
            </a:r>
            <a:endParaRPr lang="zh-TW" altLang="en-US" sz="1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07504" y="5785519"/>
            <a:ext cx="903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結果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國家級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TAF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認證實驗室，針對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英吋深水泵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浦，假設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每天用水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噸，揚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42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公尺進行測試。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51520" y="2096960"/>
            <a:ext cx="8147248" cy="972000"/>
            <a:chOff x="251520" y="2560115"/>
            <a:chExt cx="8147248" cy="972000"/>
          </a:xfrm>
        </p:grpSpPr>
        <p:sp>
          <p:nvSpPr>
            <p:cNvPr id="10" name="內容版面配置區 2"/>
            <p:cNvSpPr txBox="1">
              <a:spLocks/>
            </p:cNvSpPr>
            <p:nvPr/>
          </p:nvSpPr>
          <p:spPr>
            <a:xfrm>
              <a:off x="251520" y="2560115"/>
              <a:ext cx="4536504" cy="97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  <a:tabLst>
                  <a:tab pos="533400" algn="l"/>
                  <a:tab pos="4572000" algn="l"/>
                </a:tabLst>
              </a:pPr>
              <a:r>
                <a:rPr lang="zh-TW" altLang="en-US" sz="1900" dirty="0"/>
                <a:t>協昌 </a:t>
              </a:r>
              <a:r>
                <a:rPr lang="en-US" altLang="zh-TW" sz="1900" dirty="0"/>
                <a:t>/ </a:t>
              </a:r>
              <a:r>
                <a:rPr lang="zh-TW" altLang="en-US" sz="1900" dirty="0"/>
                <a:t>富蘭克林 </a:t>
              </a:r>
              <a:r>
                <a:rPr lang="en-US" altLang="zh-TW" sz="3000" dirty="0" smtClean="0"/>
                <a:t>ST2508</a:t>
              </a:r>
              <a:r>
                <a:rPr lang="en-US" altLang="zh-TW" sz="1800" dirty="0" smtClean="0"/>
                <a:t> (1HP)</a:t>
              </a:r>
              <a:endParaRPr lang="en-US" altLang="zh-TW" sz="1600" dirty="0" smtClean="0"/>
            </a:p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  <a:tabLst>
                  <a:tab pos="533400" algn="l"/>
                  <a:tab pos="4572000" algn="l"/>
                </a:tabLst>
              </a:pPr>
              <a:r>
                <a:rPr lang="zh-TW" altLang="en-US" sz="1800" dirty="0" smtClean="0"/>
                <a:t>建議</a:t>
              </a:r>
              <a:r>
                <a:rPr lang="zh-TW" altLang="en-US" sz="1800" dirty="0"/>
                <a:t>售價</a:t>
              </a:r>
              <a:r>
                <a:rPr lang="en-US" altLang="zh-TW" sz="1800" dirty="0"/>
                <a:t> </a:t>
              </a:r>
              <a:r>
                <a:rPr lang="en-US" altLang="zh-TW" dirty="0" smtClean="0"/>
                <a:t>13,000</a:t>
              </a:r>
              <a:r>
                <a:rPr lang="zh-TW" altLang="en-US" sz="1800" dirty="0" smtClean="0"/>
                <a:t> 元</a:t>
              </a:r>
              <a:endParaRPr lang="en-US" altLang="zh-TW" sz="2000" dirty="0"/>
            </a:p>
          </p:txBody>
        </p:sp>
        <p:sp>
          <p:nvSpPr>
            <p:cNvPr id="11" name="內容版面配置區 2"/>
            <p:cNvSpPr txBox="1">
              <a:spLocks/>
            </p:cNvSpPr>
            <p:nvPr/>
          </p:nvSpPr>
          <p:spPr>
            <a:xfrm>
              <a:off x="5364088" y="2560115"/>
              <a:ext cx="3034680" cy="97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  <a:tabLst>
                  <a:tab pos="533400" algn="l"/>
                  <a:tab pos="4572000" algn="l"/>
                </a:tabLst>
              </a:pPr>
              <a:r>
                <a:rPr lang="zh-TW" altLang="en-US" sz="2000" dirty="0" smtClean="0"/>
                <a:t>葛蘭富 </a:t>
              </a:r>
              <a:r>
                <a:rPr lang="en-US" altLang="zh-TW" sz="3000" dirty="0" smtClean="0"/>
                <a:t>SP5A-7</a:t>
              </a:r>
              <a:r>
                <a:rPr lang="en-US" altLang="zh-TW" sz="1800" dirty="0" smtClean="0"/>
                <a:t> (1HP)</a:t>
              </a:r>
              <a:endParaRPr lang="en-US" altLang="zh-TW" sz="1600" dirty="0" smtClean="0"/>
            </a:p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  <a:tabLst>
                  <a:tab pos="533400" algn="l"/>
                  <a:tab pos="4572000" algn="l"/>
                </a:tabLst>
              </a:pPr>
              <a:r>
                <a:rPr lang="zh-TW" altLang="en-US" sz="1800" dirty="0" smtClean="0"/>
                <a:t>建議</a:t>
              </a:r>
              <a:r>
                <a:rPr lang="zh-TW" altLang="en-US" sz="1800" dirty="0"/>
                <a:t>售價</a:t>
              </a:r>
              <a:r>
                <a:rPr lang="en-US" altLang="zh-TW" sz="1800" dirty="0"/>
                <a:t> </a:t>
              </a:r>
              <a:r>
                <a:rPr lang="en-US" altLang="zh-TW" dirty="0" smtClean="0"/>
                <a:t>16,500</a:t>
              </a:r>
              <a:r>
                <a:rPr lang="en-US" altLang="zh-TW" sz="1800" dirty="0" smtClean="0"/>
                <a:t> </a:t>
              </a:r>
              <a:r>
                <a:rPr lang="zh-TW" altLang="en-US" sz="1800" dirty="0" smtClean="0"/>
                <a:t>元</a:t>
              </a:r>
              <a:endParaRPr lang="en-US" altLang="zh-TW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93019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9.90053E-7 L 4.44444E-6 -0.19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6.7777E-7 L -0.52205 -6.7777E-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11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7777E-7 L -0.56927 -6.777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19153 L -0.57101 -0.1915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3" grpId="1"/>
      <p:bldP spid="12" grpId="0"/>
      <p:bldP spid="13" grpId="0" uiExpand="1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124744"/>
            <a:ext cx="6597208" cy="56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rmAutofit/>
          </a:bodyPr>
          <a:lstStyle/>
          <a:p>
            <a:pPr lvl="0" algn="l"/>
            <a:r>
              <a:rPr lang="zh-TW" altLang="en-US" sz="5400" dirty="0" smtClean="0"/>
              <a:t>越</a:t>
            </a:r>
            <a:r>
              <a:rPr lang="zh-TW" altLang="en-US" sz="5400" dirty="0"/>
              <a:t>使</a:t>
            </a:r>
            <a:r>
              <a:rPr lang="zh-TW" altLang="en-US" sz="5400" dirty="0" smtClean="0"/>
              <a:t>用越省錢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0528" y="3396133"/>
            <a:ext cx="8229600" cy="27691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zh-TW" altLang="en-US" sz="2400" dirty="0" smtClean="0"/>
              <a:t>泵浦設計最佳化，同業最高效率</a:t>
            </a:r>
            <a:endParaRPr lang="en-US" altLang="zh-TW" sz="24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400" dirty="0" smtClean="0"/>
              <a:t>馬力越大，節能效果越好，最少可省</a:t>
            </a:r>
            <a:r>
              <a:rPr lang="en-US" altLang="zh-TW" sz="3600" dirty="0" smtClean="0"/>
              <a:t>15%</a:t>
            </a:r>
            <a:endParaRPr lang="en-US" altLang="zh-TW" sz="28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400" dirty="0" smtClean="0"/>
              <a:t>長期使用可大幅減少電費支出</a:t>
            </a:r>
            <a:endParaRPr lang="en-US" altLang="zh-TW" sz="24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400" dirty="0" smtClean="0"/>
              <a:t>符合歐盟</a:t>
            </a:r>
            <a:r>
              <a:rPr lang="en-US" altLang="zh-TW" sz="2400" dirty="0" err="1" smtClean="0"/>
              <a:t>ErP</a:t>
            </a:r>
            <a:r>
              <a:rPr lang="zh-TW" altLang="en-US" sz="2400" dirty="0" smtClean="0"/>
              <a:t>節能設計規範</a:t>
            </a:r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3370387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-3.33333E-6 L 2.22222E-6 -0.0925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3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0832" y="188640"/>
            <a:ext cx="8229600" cy="1143000"/>
          </a:xfrm>
        </p:spPr>
        <p:txBody>
          <a:bodyPr/>
          <a:lstStyle/>
          <a:p>
            <a:pPr algn="l"/>
            <a:r>
              <a:rPr lang="zh-TW" altLang="en-US" dirty="0" smtClean="0"/>
              <a:t>常用對應表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750228"/>
              </p:ext>
            </p:extLst>
          </p:nvPr>
        </p:nvGraphicFramePr>
        <p:xfrm>
          <a:off x="308415" y="1124744"/>
          <a:ext cx="8512056" cy="430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872"/>
                <a:gridCol w="1148971"/>
                <a:gridCol w="907232"/>
                <a:gridCol w="1818888"/>
                <a:gridCol w="1261151"/>
                <a:gridCol w="1194791"/>
                <a:gridCol w="1261151"/>
              </a:tblGrid>
              <a:tr h="3979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口徑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最大流量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</a:t>
                      </a:r>
                      <a:r>
                        <a:rPr lang="en-US" altLang="zh-TW" sz="1600" b="1" baseline="30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/h)</a:t>
                      </a:r>
                      <a:endParaRPr lang="zh-TW" altLang="en-US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馬力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協昌 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富蘭克林</a:t>
                      </a:r>
                      <a:endParaRPr lang="zh-TW" altLang="en-US" sz="1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實際揚程*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(m)</a:t>
                      </a:r>
                      <a:endParaRPr lang="zh-TW" altLang="en-US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</a:t>
                      </a: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實際揚程*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(m)</a:t>
                      </a:r>
                      <a:endParaRPr lang="zh-TW" altLang="en-US" sz="18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</a:tr>
              <a:tr h="506890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1"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9EDEA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1/2HP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ST1807</a:t>
                      </a:r>
                      <a:endParaRPr lang="zh-TW" altLang="en-US" sz="18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27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3A-5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5068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1/2HP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ST2505</a:t>
                      </a:r>
                      <a:endParaRPr lang="zh-TW" altLang="en-US" sz="18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27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5068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1HP 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ST1810</a:t>
                      </a:r>
                      <a:endParaRPr lang="zh-TW" altLang="en-US" sz="18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43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3A-8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5068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9ED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1HP 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ST2508</a:t>
                      </a:r>
                      <a:endParaRPr lang="zh-TW" altLang="en-US" sz="18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50689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1-1/2"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9ED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1HP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ST2508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b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(5.8m</a:t>
                      </a:r>
                      <a:r>
                        <a:rPr lang="en-US" altLang="zh-TW" sz="1400" b="0" baseline="30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/h)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5A-7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5068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2HP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ST4210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45*</a:t>
                      </a:r>
                      <a:r>
                        <a:rPr lang="zh-TW" altLang="en-US" sz="1800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</a:t>
                      </a: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8A-7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baseline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45*</a:t>
                      </a:r>
                      <a:r>
                        <a:rPr lang="zh-TW" altLang="en-US" sz="1800" b="0" baseline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5068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2"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9ED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12</a:t>
                      </a:r>
                      <a:endParaRPr lang="zh-TW" altLang="en-US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2HP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ST4210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10*</a:t>
                      </a: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</a:t>
                      </a: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(10.9m</a:t>
                      </a:r>
                      <a:r>
                        <a:rPr lang="en-US" altLang="zh-TW" sz="1400" b="0" baseline="30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/h)</a:t>
                      </a:r>
                      <a:endParaRPr lang="zh-TW" altLang="en-US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8A-7</a:t>
                      </a:r>
                      <a:endParaRPr lang="zh-TW" altLang="en-US" sz="1800" b="0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</a:t>
                      </a:r>
                      <a:r>
                        <a:rPr lang="zh-TW" altLang="en-US" sz="18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**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07504" y="5517232"/>
            <a:ext cx="7344816" cy="5616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300"/>
              </a:spcAft>
            </a:pP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結果由國家級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TAF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認證實驗室，針對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英吋深水泵浦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進行測試。</a:t>
            </a:r>
            <a:endParaRPr lang="en-US" altLang="zh-TW" sz="1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** 非實際測試值，性能數據節錄於各廠牌型錄之理論值。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29623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8229600" cy="1143000"/>
          </a:xfrm>
        </p:spPr>
        <p:txBody>
          <a:bodyPr/>
          <a:lstStyle/>
          <a:p>
            <a:pPr algn="l"/>
            <a:r>
              <a:rPr lang="en-US" altLang="zh-TW" dirty="0" smtClean="0"/>
              <a:t>SP</a:t>
            </a:r>
            <a:r>
              <a:rPr lang="zh-TW" altLang="en-US" dirty="0" smtClean="0"/>
              <a:t> 深水泵浦全系列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294664"/>
              </p:ext>
            </p:extLst>
          </p:nvPr>
        </p:nvGraphicFramePr>
        <p:xfrm>
          <a:off x="457200" y="1628800"/>
          <a:ext cx="829126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260"/>
                <a:gridCol w="1150697"/>
                <a:gridCol w="1330555"/>
                <a:gridCol w="2283211"/>
                <a:gridCol w="1919541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英吋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系列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標準口徑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效率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(%)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標準流量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</a:t>
                      </a:r>
                      <a:r>
                        <a:rPr lang="en-US" altLang="zh-TW" sz="1600" baseline="30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/h)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標準揚程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1A</a:t>
                      </a: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1-1/4"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en-US" altLang="zh-TW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- </a:t>
                      </a: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2A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1-1/4"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 – 400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3A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1-1/4"</a:t>
                      </a:r>
                      <a:endParaRPr lang="zh-TW" altLang="en-US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58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50 - 540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5A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1-1/2"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20 - 350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7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71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30 - 490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8A*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20 - 440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9</a:t>
                      </a:r>
                      <a:endParaRPr lang="zh-TW" altLang="en-US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69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30 - 510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11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20 - 170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14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25 - 125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107504" y="5785519"/>
            <a:ext cx="903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舊型號已停產，售完為止。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0040" y="1167135"/>
            <a:ext cx="8460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編碼：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SP (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標準流量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  <a:r>
              <a:rPr lang="en-US" altLang="zh-TW" baseline="3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/h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 - (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葉輪段數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00671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l"/>
            <a:r>
              <a:rPr lang="en-US" altLang="zh-TW" dirty="0" smtClean="0"/>
              <a:t>SP</a:t>
            </a:r>
            <a:r>
              <a:rPr lang="zh-TW" altLang="en-US" dirty="0" smtClean="0"/>
              <a:t> 深水泵浦全系列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288603"/>
              </p:ext>
            </p:extLst>
          </p:nvPr>
        </p:nvGraphicFramePr>
        <p:xfrm>
          <a:off x="457200" y="1628800"/>
          <a:ext cx="829126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260"/>
                <a:gridCol w="1150697"/>
                <a:gridCol w="1330555"/>
                <a:gridCol w="2283211"/>
                <a:gridCol w="1919541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英吋</a:t>
                      </a:r>
                      <a:r>
                        <a:rPr lang="zh-TW" altLang="en-US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系列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標準口徑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效率</a:t>
                      </a:r>
                      <a:r>
                        <a:rPr lang="zh-TW" altLang="en-US" sz="16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(%)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標準流量</a:t>
                      </a:r>
                      <a:r>
                        <a:rPr lang="zh-TW" altLang="en-US" sz="16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</a:t>
                      </a:r>
                      <a:r>
                        <a:rPr lang="en-US" altLang="zh-TW" sz="1600" baseline="300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6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/h)</a:t>
                      </a:r>
                      <a:endParaRPr lang="zh-TW" altLang="en-US" sz="18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標準揚程</a:t>
                      </a:r>
                      <a:r>
                        <a:rPr lang="zh-TW" altLang="en-US" sz="16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(m)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17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2-1/2"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10 - 680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30</a:t>
                      </a: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3"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10 - 510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46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3", 4"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8 - 350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60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3"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4"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77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8 - 290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b="1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英吋</a:t>
                      </a:r>
                      <a:r>
                        <a:rPr lang="zh-TW" altLang="en-US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系列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標準口徑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效率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(%)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標準流量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</a:t>
                      </a:r>
                      <a:r>
                        <a:rPr lang="en-US" altLang="zh-TW" sz="1600" b="1" baseline="300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/h)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標準揚程 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(m)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2BA17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77</a:t>
                      </a: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78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77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18 - </a:t>
                      </a: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95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79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 – 265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125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6"</a:t>
                      </a:r>
                      <a:endParaRPr lang="zh-TW" altLang="en-US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79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22 - 375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160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22 - 300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DCF8E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215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6"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83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26 - 245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A9EDC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1370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dirty="0" smtClean="0"/>
              <a:t>保護措施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26971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800" dirty="0" smtClean="0"/>
              <a:t>可搭配電磁過載保護開關，提供基本保障</a:t>
            </a:r>
            <a:endParaRPr lang="en-US" altLang="zh-TW" sz="28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800" dirty="0" smtClean="0"/>
              <a:t>可搭配緩啟動器，延長使用壽命</a:t>
            </a:r>
            <a:endParaRPr lang="en-US" altLang="zh-TW" sz="28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800" dirty="0" smtClean="0"/>
              <a:t>可搭配</a:t>
            </a:r>
            <a:r>
              <a:rPr lang="en-US" altLang="zh-TW" sz="2800" dirty="0" smtClean="0"/>
              <a:t>CUE</a:t>
            </a:r>
            <a:r>
              <a:rPr lang="zh-TW" altLang="en-US" sz="2800" dirty="0" smtClean="0"/>
              <a:t>或他牌變頻控制器，提供恆壓輸出</a:t>
            </a: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32760086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9" b="96831" l="18000" r="7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96" y="2699792"/>
            <a:ext cx="3947256" cy="22420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424936" cy="1143000"/>
          </a:xfrm>
        </p:spPr>
        <p:txBody>
          <a:bodyPr>
            <a:normAutofit/>
          </a:bodyPr>
          <a:lstStyle/>
          <a:p>
            <a:r>
              <a:rPr lang="en-US" altLang="zh-TW" sz="5400" dirty="0" smtClean="0"/>
              <a:t>MP204 </a:t>
            </a:r>
            <a:r>
              <a:rPr lang="zh-TW" altLang="en-US" sz="5400" dirty="0" smtClean="0"/>
              <a:t> 提供全方面保護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3568" y="2710333"/>
            <a:ext cx="2880320" cy="322981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溫度控制保護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 smtClean="0"/>
              <a:t>乾轉保護</a:t>
            </a:r>
            <a:endParaRPr lang="en-US" altLang="zh-TW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 smtClean="0"/>
              <a:t>欠相保護</a:t>
            </a:r>
            <a:endParaRPr lang="en-US" altLang="zh-TW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 smtClean="0"/>
              <a:t>高準確度</a:t>
            </a:r>
            <a:endParaRPr lang="en-US" altLang="zh-TW" dirty="0" smtClean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4355976" y="2710333"/>
            <a:ext cx="4038600" cy="3315143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 smtClean="0"/>
              <a:t>過電壓</a:t>
            </a:r>
            <a:r>
              <a:rPr lang="en-US" altLang="zh-TW" dirty="0" smtClean="0"/>
              <a:t>/ </a:t>
            </a:r>
            <a:r>
              <a:rPr lang="zh-TW" altLang="en-US" dirty="0" smtClean="0"/>
              <a:t>低電壓保護</a:t>
            </a:r>
            <a:endParaRPr lang="en-US" altLang="zh-TW" dirty="0" smtClean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 smtClean="0"/>
              <a:t>過電流 </a:t>
            </a:r>
            <a:r>
              <a:rPr lang="en-US" altLang="zh-TW" dirty="0" smtClean="0"/>
              <a:t>/ </a:t>
            </a:r>
            <a:r>
              <a:rPr lang="zh-TW" altLang="en-US" dirty="0" smtClean="0"/>
              <a:t>低電流保護</a:t>
            </a:r>
            <a:endParaRPr lang="en-US" altLang="zh-TW" dirty="0" smtClean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 smtClean="0"/>
              <a:t>運轉時數與啟動次數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深水泵浦</a:t>
            </a:r>
            <a:r>
              <a:rPr lang="zh-TW" altLang="en-US" dirty="0" smtClean="0"/>
              <a:t>專用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00667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開場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722313" y="2636912"/>
            <a:ext cx="7772400" cy="17882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TW" altLang="en-US" dirty="0" smtClean="0"/>
              <a:t>葛蘭富泵浦股份有限公司</a:t>
            </a:r>
            <a:endParaRPr lang="en-US" altLang="zh-TW" dirty="0" smtClean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TW" altLang="en-US" dirty="0" smtClean="0"/>
              <a:t>工業市場 業務總監 </a:t>
            </a:r>
            <a:endParaRPr lang="en-US" altLang="zh-TW" dirty="0" smtClean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TW" altLang="en-US" dirty="0" smtClean="0"/>
              <a:t>黃玉山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Angus Huang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89643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39552" y="2604045"/>
            <a:ext cx="4038600" cy="3417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內建</a:t>
            </a:r>
            <a:r>
              <a:rPr lang="en-US" altLang="zh-TW" dirty="0"/>
              <a:t>...</a:t>
            </a:r>
          </a:p>
          <a:p>
            <a:r>
              <a:rPr lang="zh-TW" altLang="en-US" dirty="0"/>
              <a:t>緩起動防止水錘效應</a:t>
            </a:r>
          </a:p>
          <a:p>
            <a:r>
              <a:rPr lang="zh-TW" altLang="en-US" dirty="0"/>
              <a:t>乾轉保護</a:t>
            </a:r>
          </a:p>
          <a:p>
            <a:r>
              <a:rPr lang="zh-TW" altLang="en-US" dirty="0"/>
              <a:t>過電壓 </a:t>
            </a:r>
            <a:r>
              <a:rPr lang="en-US" altLang="zh-TW" dirty="0"/>
              <a:t>/ </a:t>
            </a:r>
            <a:r>
              <a:rPr lang="zh-TW" altLang="en-US" dirty="0"/>
              <a:t>低電壓保護</a:t>
            </a:r>
          </a:p>
          <a:p>
            <a:r>
              <a:rPr lang="zh-TW" altLang="en-US" dirty="0"/>
              <a:t>過電流保護</a:t>
            </a:r>
          </a:p>
          <a:p>
            <a:r>
              <a:rPr lang="zh-TW" altLang="en-US" dirty="0"/>
              <a:t>過熱保護</a:t>
            </a: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157267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葛蘭富</a:t>
            </a:r>
            <a:r>
              <a:rPr lang="en-US" altLang="zh-TW" dirty="0" smtClean="0"/>
              <a:t>SQ</a:t>
            </a:r>
            <a:r>
              <a:rPr lang="zh-TW" altLang="en-US" dirty="0" smtClean="0"/>
              <a:t>深</a:t>
            </a:r>
            <a:r>
              <a:rPr lang="zh-TW" altLang="en-US" dirty="0"/>
              <a:t>水泵</a:t>
            </a:r>
            <a:r>
              <a:rPr lang="zh-TW" altLang="en-US" dirty="0" smtClean="0"/>
              <a:t>浦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539552" y="2608312"/>
            <a:ext cx="4038600" cy="2692896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唯一適用</a:t>
            </a:r>
            <a:r>
              <a:rPr lang="en-US" altLang="zh-TW" dirty="0"/>
              <a:t>3</a:t>
            </a:r>
            <a:r>
              <a:rPr lang="zh-TW" altLang="en-US" dirty="0"/>
              <a:t>英吋井</a:t>
            </a:r>
            <a:endParaRPr lang="en-US" altLang="zh-TW" dirty="0" smtClean="0"/>
          </a:p>
          <a:p>
            <a:r>
              <a:rPr lang="zh-TW" altLang="en-US" dirty="0"/>
              <a:t>體積輕巧可獨立</a:t>
            </a:r>
            <a:r>
              <a:rPr lang="zh-TW" altLang="en-US" dirty="0" smtClean="0"/>
              <a:t>安裝</a:t>
            </a:r>
            <a:endParaRPr lang="en-US" altLang="zh-TW" dirty="0" smtClean="0"/>
          </a:p>
          <a:p>
            <a:r>
              <a:rPr lang="zh-TW" altLang="en-US" dirty="0" smtClean="0"/>
              <a:t>同業</a:t>
            </a:r>
            <a:r>
              <a:rPr lang="zh-TW" altLang="en-US" dirty="0"/>
              <a:t>最高效率</a:t>
            </a:r>
          </a:p>
          <a:p>
            <a:r>
              <a:rPr lang="zh-TW" altLang="en-US" dirty="0"/>
              <a:t>低磨耗</a:t>
            </a:r>
            <a:r>
              <a:rPr lang="zh-TW" altLang="en-US" dirty="0" smtClean="0"/>
              <a:t>設計</a:t>
            </a:r>
            <a:endParaRPr lang="en-US" altLang="zh-TW" dirty="0" smtClean="0"/>
          </a:p>
        </p:txBody>
      </p:sp>
      <p:pic>
        <p:nvPicPr>
          <p:cNvPr id="2050" name="Picture 2" descr="D:\_Aping\Dropbox\_新光_Dropbox\暫存_Temp\SP\Briefing\Ref\grundfos-sqe-sqe-pack-sqe-syst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72148"/>
            <a:ext cx="3096344" cy="55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8273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539552" y="2606099"/>
            <a:ext cx="4680520" cy="338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更多了</a:t>
            </a:r>
            <a:r>
              <a:rPr lang="en-US" altLang="zh-TW" dirty="0" smtClean="0"/>
              <a:t>...</a:t>
            </a:r>
          </a:p>
          <a:p>
            <a:r>
              <a:rPr lang="zh-TW" altLang="en-US" dirty="0"/>
              <a:t>變頻恆壓控制</a:t>
            </a:r>
          </a:p>
          <a:p>
            <a:r>
              <a:rPr lang="zh-TW" altLang="en-US" dirty="0" smtClean="0"/>
              <a:t>簡易燈</a:t>
            </a:r>
            <a:r>
              <a:rPr lang="zh-TW" altLang="en-US" dirty="0"/>
              <a:t>號</a:t>
            </a:r>
            <a:r>
              <a:rPr lang="zh-TW" altLang="en-US" dirty="0" smtClean="0"/>
              <a:t>可</a:t>
            </a:r>
            <a:r>
              <a:rPr lang="zh-TW" altLang="en-US" dirty="0"/>
              <a:t>輕鬆</a:t>
            </a:r>
            <a:r>
              <a:rPr lang="zh-TW" altLang="en-US" dirty="0" smtClean="0"/>
              <a:t>調整壓力</a:t>
            </a:r>
            <a:endParaRPr lang="zh-TW" altLang="en-US" dirty="0"/>
          </a:p>
          <a:p>
            <a:r>
              <a:rPr lang="en-US" altLang="zh-TW" dirty="0" smtClean="0"/>
              <a:t>110/220V</a:t>
            </a:r>
            <a:r>
              <a:rPr lang="zh-TW" altLang="en-US" dirty="0"/>
              <a:t>雙用</a:t>
            </a:r>
            <a:r>
              <a:rPr lang="zh-TW" altLang="en-US" dirty="0" smtClean="0"/>
              <a:t>電壓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157267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葛蘭富</a:t>
            </a:r>
            <a:r>
              <a:rPr lang="en-US" altLang="zh-TW" dirty="0" smtClean="0"/>
              <a:t>SQ</a:t>
            </a:r>
            <a:r>
              <a:rPr lang="en-US" altLang="zh-TW" dirty="0" smtClean="0">
                <a:solidFill>
                  <a:srgbClr val="C00000"/>
                </a:solidFill>
              </a:rPr>
              <a:t>E</a:t>
            </a:r>
            <a:r>
              <a:rPr lang="zh-TW" altLang="en-US" dirty="0" smtClean="0"/>
              <a:t>深</a:t>
            </a:r>
            <a:r>
              <a:rPr lang="zh-TW" altLang="en-US" dirty="0"/>
              <a:t>水泵</a:t>
            </a:r>
            <a:r>
              <a:rPr lang="zh-TW" altLang="en-US" dirty="0" smtClean="0"/>
              <a:t>浦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 b="6049"/>
          <a:stretch/>
        </p:blipFill>
        <p:spPr bwMode="auto">
          <a:xfrm>
            <a:off x="4139953" y="545429"/>
            <a:ext cx="5004048" cy="555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780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9446" y="929829"/>
            <a:ext cx="4253034" cy="48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943552"/>
            <a:ext cx="4253034" cy="47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04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_Aping\Dropbox\_新光_Dropbox\暫存_Temp\SP\Briefing\Ref\SQFlex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/>
          <a:stretch/>
        </p:blipFill>
        <p:spPr bwMode="auto">
          <a:xfrm>
            <a:off x="0" y="15147"/>
            <a:ext cx="9144000" cy="39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1880" y="4071749"/>
            <a:ext cx="5349280" cy="1733515"/>
          </a:xfrm>
        </p:spPr>
        <p:txBody>
          <a:bodyPr anchor="t">
            <a:normAutofit/>
          </a:bodyPr>
          <a:lstStyle/>
          <a:p>
            <a:pPr algn="r"/>
            <a:r>
              <a:rPr lang="zh-TW" altLang="en-US" dirty="0"/>
              <a:t>葛蘭富</a:t>
            </a:r>
            <a:r>
              <a:rPr lang="en-US" altLang="zh-TW" dirty="0" err="1" smtClean="0"/>
              <a:t>SQ</a:t>
            </a:r>
            <a:r>
              <a:rPr lang="en-US" altLang="zh-TW" dirty="0" err="1" smtClean="0">
                <a:solidFill>
                  <a:srgbClr val="C00000"/>
                </a:solidFill>
              </a:rPr>
              <a:t>Flex</a:t>
            </a:r>
            <a:r>
              <a:rPr lang="en-US" altLang="zh-TW" dirty="0" smtClean="0">
                <a:solidFill>
                  <a:srgbClr val="C00000"/>
                </a:solidFill>
              </a:rPr>
              <a:t/>
            </a:r>
            <a:br>
              <a:rPr lang="en-US" altLang="zh-TW" dirty="0" smtClean="0">
                <a:solidFill>
                  <a:srgbClr val="C00000"/>
                </a:solidFill>
              </a:rPr>
            </a:br>
            <a:r>
              <a:rPr lang="zh-TW" altLang="en-US" dirty="0" smtClean="0"/>
              <a:t>深</a:t>
            </a:r>
            <a:r>
              <a:rPr lang="zh-TW" altLang="en-US" dirty="0"/>
              <a:t>水泵浦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23528" y="4115216"/>
            <a:ext cx="7704856" cy="2338120"/>
          </a:xfrm>
        </p:spPr>
        <p:txBody>
          <a:bodyPr>
            <a:normAutofit/>
          </a:bodyPr>
          <a:lstStyle/>
          <a:p>
            <a:pPr marL="216000" indent="-216000">
              <a:lnSpc>
                <a:spcPct val="120000"/>
              </a:lnSpc>
              <a:spcBef>
                <a:spcPts val="0"/>
              </a:spcBef>
            </a:pPr>
            <a:r>
              <a:rPr lang="zh-TW" altLang="en-US" sz="2400" dirty="0"/>
              <a:t>直流</a:t>
            </a:r>
            <a:r>
              <a:rPr lang="zh-TW" altLang="en-US" sz="2400" dirty="0" smtClean="0"/>
              <a:t>交流</a:t>
            </a:r>
            <a:r>
              <a:rPr lang="zh-TW" altLang="en-US" sz="2400" dirty="0"/>
              <a:t>電</a:t>
            </a:r>
            <a:r>
              <a:rPr lang="zh-TW" altLang="en-US" sz="2400" dirty="0" smtClean="0"/>
              <a:t>雙輸入</a:t>
            </a:r>
            <a:r>
              <a:rPr lang="zh-TW" altLang="en-US" sz="2400" dirty="0"/>
              <a:t>，</a:t>
            </a:r>
            <a:r>
              <a:rPr lang="zh-TW" altLang="en-US" sz="2400" dirty="0" smtClean="0"/>
              <a:t>免轉換器</a:t>
            </a:r>
            <a:endParaRPr lang="zh-TW" altLang="en-US" sz="2400" dirty="0"/>
          </a:p>
          <a:p>
            <a:pPr marL="216000" indent="-216000">
              <a:lnSpc>
                <a:spcPct val="120000"/>
              </a:lnSpc>
              <a:spcBef>
                <a:spcPts val="0"/>
              </a:spcBef>
            </a:pPr>
            <a:r>
              <a:rPr lang="zh-TW" altLang="en-US" sz="2400" dirty="0"/>
              <a:t>支援</a:t>
            </a:r>
            <a:r>
              <a:rPr lang="zh-TW" altLang="en-US" sz="2400" dirty="0" smtClean="0"/>
              <a:t>多種來源：太陽能</a:t>
            </a:r>
            <a:r>
              <a:rPr lang="zh-TW" altLang="en-US" sz="2400" dirty="0"/>
              <a:t>、風力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</a:pPr>
            <a:r>
              <a:rPr lang="zh-TW" altLang="en-US" sz="2400" dirty="0"/>
              <a:t>螺旋式葉輪：</a:t>
            </a:r>
            <a:r>
              <a:rPr lang="zh-TW" altLang="en-US" sz="2400" dirty="0" smtClean="0"/>
              <a:t>低日照有</a:t>
            </a:r>
            <a:r>
              <a:rPr lang="zh-TW" altLang="en-US" sz="2400" dirty="0"/>
              <a:t>較高壓力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</a:pPr>
            <a:r>
              <a:rPr lang="zh-TW" altLang="en-US" sz="2400" dirty="0"/>
              <a:t>離心</a:t>
            </a:r>
            <a:r>
              <a:rPr lang="zh-TW" altLang="en-US" sz="2400" dirty="0" smtClean="0"/>
              <a:t>式葉輪</a:t>
            </a:r>
            <a:r>
              <a:rPr lang="zh-TW" altLang="en-US" sz="2400" dirty="0"/>
              <a:t>：</a:t>
            </a:r>
            <a:r>
              <a:rPr lang="zh-TW" altLang="en-US" sz="2400" dirty="0" smtClean="0"/>
              <a:t>充足日照有</a:t>
            </a:r>
            <a:r>
              <a:rPr lang="zh-TW" altLang="en-US" sz="2400" dirty="0"/>
              <a:t>較大流量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655851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23528" y="1844824"/>
            <a:ext cx="8496944" cy="1470025"/>
          </a:xfrm>
        </p:spPr>
        <p:txBody>
          <a:bodyPr>
            <a:noAutofit/>
          </a:bodyPr>
          <a:lstStyle/>
          <a:p>
            <a:r>
              <a:rPr lang="en-US" altLang="zh-TW" sz="4800" dirty="0"/>
              <a:t>Grundfos Product </a:t>
            </a:r>
            <a:r>
              <a:rPr lang="en-US" altLang="zh-TW" sz="4800" dirty="0" smtClean="0"/>
              <a:t>Center</a:t>
            </a:r>
            <a:endParaRPr lang="zh-TW" altLang="en-US" sz="48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611560" y="2860353"/>
            <a:ext cx="7920880" cy="720080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http://product-selection.grundfos.com</a:t>
            </a:r>
            <a:endParaRPr lang="zh-TW" altLang="en-US" sz="2800" dirty="0"/>
          </a:p>
        </p:txBody>
      </p:sp>
      <p:pic>
        <p:nvPicPr>
          <p:cNvPr id="1026" name="Picture 2" descr="D:\Newray\Dropbox\_新光_Dropbox\暫存_Temp\SP\Briefing\Ref\product cen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5024"/>
            <a:ext cx="2108116" cy="21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646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1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/>
          <p:cNvSpPr/>
          <p:nvPr/>
        </p:nvSpPr>
        <p:spPr>
          <a:xfrm>
            <a:off x="1043608" y="1988840"/>
            <a:ext cx="936104" cy="93610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3810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8" name="橢圓 7"/>
          <p:cNvSpPr/>
          <p:nvPr/>
        </p:nvSpPr>
        <p:spPr>
          <a:xfrm>
            <a:off x="7524328" y="1988840"/>
            <a:ext cx="936104" cy="93610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38100">
                <a:solidFill>
                  <a:schemeClr val="tx1"/>
                </a:solidFill>
                <a:prstDash val="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577934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1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/>
          <p:cNvSpPr/>
          <p:nvPr/>
        </p:nvSpPr>
        <p:spPr>
          <a:xfrm>
            <a:off x="3851920" y="4653136"/>
            <a:ext cx="936104" cy="93610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38100">
                <a:solidFill>
                  <a:schemeClr val="tx1"/>
                </a:solidFill>
                <a:prstDash val="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729398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1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/>
          <p:cNvSpPr/>
          <p:nvPr/>
        </p:nvSpPr>
        <p:spPr>
          <a:xfrm>
            <a:off x="7596336" y="404664"/>
            <a:ext cx="936104" cy="93610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38100">
                <a:solidFill>
                  <a:schemeClr val="tx1"/>
                </a:solidFill>
                <a:prstDash val="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729398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_Aping\Dropbox\_新光_Dropbox\暫存_Temp\SP\Briefing\Ref\Grundfos_SP_Engineering_Manual_E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32" y="757485"/>
            <a:ext cx="3454417" cy="50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960" y="756111"/>
            <a:ext cx="3600000" cy="5003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2051" name="Picture 3" descr="D:\Newray\Dropbox\_新光_Dropbox\暫存_Temp\SP\Briefing\Ref\Grundfos_SP_Engineering_Manual_EN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13706"/>
            <a:ext cx="3600000" cy="509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960" y="710348"/>
            <a:ext cx="3600000" cy="509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sp>
        <p:nvSpPr>
          <p:cNvPr id="6" name="文字方塊 5"/>
          <p:cNvSpPr txBox="1"/>
          <p:nvPr/>
        </p:nvSpPr>
        <p:spPr>
          <a:xfrm>
            <a:off x="467544" y="260648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306888" algn="l"/>
              </a:tabLst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SP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Data Booklet	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SP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Engineering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Manual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511960" y="2493096"/>
            <a:ext cx="6120080" cy="1800000"/>
            <a:chOff x="1511960" y="2354891"/>
            <a:chExt cx="6120080" cy="1800000"/>
          </a:xfrm>
        </p:grpSpPr>
        <p:pic>
          <p:nvPicPr>
            <p:cNvPr id="2052" name="Picture 4" descr="D:\Newray\Dropbox\_新光_Dropbox\暫存_Temp\SP\Briefing\Ref\SP_Data_Booklet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960" y="2354891"/>
              <a:ext cx="1800000" cy="18000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3" name="Picture 5" descr="D:\Newray\Dropbox\_新光_Dropbox\暫存_Temp\SP\Briefing\Ref\SP_Engineering_Manua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040" y="2354891"/>
              <a:ext cx="1800000" cy="18000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55195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226" y="713706"/>
            <a:ext cx="3597627" cy="509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960" y="710348"/>
            <a:ext cx="3600000" cy="5094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sp>
        <p:nvSpPr>
          <p:cNvPr id="6" name="文字方塊 5"/>
          <p:cNvSpPr txBox="1"/>
          <p:nvPr/>
        </p:nvSpPr>
        <p:spPr>
          <a:xfrm>
            <a:off x="467544" y="260648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306888" algn="l"/>
              </a:tabLst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SQ / SQE Data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Booklet	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SQ Flex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Data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Booklet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511960" y="2493096"/>
            <a:ext cx="6120080" cy="1800000"/>
            <a:chOff x="1511960" y="2354891"/>
            <a:chExt cx="6120080" cy="18000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11960" y="2354891"/>
              <a:ext cx="1800000" cy="18000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2040" y="2354891"/>
              <a:ext cx="1800000" cy="18000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17238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開場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TW" altLang="en-US" dirty="0" smtClean="0"/>
              <a:t>新光企業行 </a:t>
            </a:r>
            <a:endParaRPr lang="en-US" altLang="zh-TW" dirty="0" smtClean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TW" altLang="en-US" dirty="0" smtClean="0"/>
              <a:t>黃景生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18049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_Aping\Dropbox\_新光_Dropbox\暫存_Temp\SP\Briefing\Ref\itemeditorimage_55c46af0e22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47" y="2013322"/>
            <a:ext cx="3283945" cy="24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2557487"/>
            <a:ext cx="9144000" cy="1470025"/>
          </a:xfrm>
        </p:spPr>
        <p:txBody>
          <a:bodyPr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中場休息                </a:t>
            </a:r>
            <a:r>
              <a:rPr lang="en-US" altLang="zh-TW" dirty="0" smtClean="0"/>
              <a:t>		</a:t>
            </a:r>
            <a:r>
              <a:rPr lang="zh-TW" altLang="en-US" dirty="0" smtClean="0"/>
              <a:t>意見交流</a:t>
            </a:r>
            <a:endParaRPr lang="zh-TW" altLang="zh-TW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55965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2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8032" y="1318334"/>
            <a:ext cx="7772400" cy="2598192"/>
          </a:xfr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n-US" altLang="zh-TW" sz="4400" dirty="0" smtClean="0">
                <a:solidFill>
                  <a:schemeClr val="bg1"/>
                </a:solidFill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</a:rPr>
            </a:br>
            <a:r>
              <a:rPr lang="zh-TW" altLang="en-US" dirty="0" smtClean="0">
                <a:solidFill>
                  <a:schemeClr val="bg1"/>
                </a:solidFill>
              </a:rPr>
              <a:t>葛蘭富 </a:t>
            </a:r>
            <a:r>
              <a:rPr lang="en-US" altLang="zh-TW" dirty="0" smtClean="0">
                <a:solidFill>
                  <a:schemeClr val="bg1"/>
                </a:solidFill>
              </a:rPr>
              <a:t>SCALA2</a:t>
            </a:r>
            <a:r>
              <a:rPr lang="en-US" altLang="zh-TW" sz="4400" dirty="0" smtClean="0">
                <a:solidFill>
                  <a:schemeClr val="bg1"/>
                </a:solidFill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</a:rPr>
            </a:br>
            <a:r>
              <a:rPr lang="zh-TW" altLang="en-US" sz="4400" dirty="0" smtClean="0">
                <a:solidFill>
                  <a:schemeClr val="bg1"/>
                </a:solidFill>
              </a:rPr>
              <a:t>終極完美變頻恆壓</a:t>
            </a:r>
            <a:r>
              <a:rPr lang="en-US" altLang="zh-TW" sz="4400" dirty="0" smtClean="0">
                <a:solidFill>
                  <a:schemeClr val="bg1"/>
                </a:solidFill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</a:rPr>
            </a:br>
            <a:r>
              <a:rPr lang="zh-TW" altLang="en-US" sz="2800" dirty="0" smtClean="0">
                <a:solidFill>
                  <a:schemeClr val="bg1"/>
                </a:solidFill>
              </a:rPr>
              <a:t>節能 簡潔 易於安裝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body" idx="1"/>
          </p:nvPr>
        </p:nvSpPr>
        <p:spPr>
          <a:xfrm>
            <a:off x="722313" y="4017045"/>
            <a:ext cx="7772400" cy="1500187"/>
          </a:xfrm>
        </p:spPr>
        <p:txBody>
          <a:bodyPr anchor="t">
            <a:norm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</a:rPr>
              <a:t>新光企業行</a:t>
            </a:r>
            <a:endParaRPr lang="en-US" altLang="zh-TW" sz="2400" dirty="0" smtClean="0">
              <a:solidFill>
                <a:schemeClr val="bg1"/>
              </a:solidFill>
            </a:endParaRPr>
          </a:p>
          <a:p>
            <a:r>
              <a:rPr lang="zh-TW" altLang="en-US" sz="2400" dirty="0" smtClean="0">
                <a:solidFill>
                  <a:schemeClr val="bg1"/>
                </a:solidFill>
              </a:rPr>
              <a:t>黃賜濱</a:t>
            </a:r>
            <a:r>
              <a:rPr lang="zh-TW" altLang="en-US" sz="1800" dirty="0" smtClean="0">
                <a:solidFill>
                  <a:schemeClr val="bg1"/>
                </a:solidFill>
              </a:rPr>
              <a:t> </a:t>
            </a:r>
            <a:r>
              <a:rPr lang="en-US" altLang="zh-TW" sz="1800" dirty="0" smtClean="0">
                <a:solidFill>
                  <a:schemeClr val="bg1"/>
                </a:solidFill>
              </a:rPr>
              <a:t>Aping Huang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_Aping\Dropbox\_新光_Dropbox\暫存_Temp\SP\Briefing\Ref\image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/>
        </p:blipFill>
        <p:spPr bwMode="auto">
          <a:xfrm>
            <a:off x="4512195" y="2451714"/>
            <a:ext cx="4631805" cy="441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37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dirty="0" smtClean="0"/>
              <a:t>回顧歷史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904457"/>
            <a:ext cx="8229600" cy="2620888"/>
          </a:xfrm>
        </p:spPr>
        <p:txBody>
          <a:bodyPr>
            <a:normAutofit/>
          </a:bodyPr>
          <a:lstStyle/>
          <a:p>
            <a:pPr>
              <a:tabLst>
                <a:tab pos="1519238" algn="l"/>
              </a:tabLst>
            </a:pPr>
            <a:r>
              <a:rPr lang="en-US" altLang="zh-TW" sz="2800" dirty="0" smtClean="0"/>
              <a:t>1980	JQ </a:t>
            </a:r>
            <a:r>
              <a:rPr lang="zh-TW" altLang="en-US" sz="2800" dirty="0" smtClean="0"/>
              <a:t>變速恆壓泵浦</a:t>
            </a:r>
            <a:endParaRPr lang="en-US" altLang="zh-TW" sz="2800" dirty="0" smtClean="0"/>
          </a:p>
          <a:p>
            <a:pPr>
              <a:tabLst>
                <a:tab pos="1519238" algn="l"/>
              </a:tabLst>
            </a:pPr>
            <a:r>
              <a:rPr lang="en-US" altLang="zh-TW" sz="2800" dirty="0" smtClean="0"/>
              <a:t>1990	MQ </a:t>
            </a:r>
            <a:r>
              <a:rPr lang="zh-TW" altLang="en-US" sz="2800" dirty="0" smtClean="0"/>
              <a:t>自吸式加壓泵浦</a:t>
            </a:r>
            <a:endParaRPr lang="en-US" altLang="zh-TW" sz="2800" dirty="0" smtClean="0"/>
          </a:p>
          <a:p>
            <a:pPr>
              <a:tabLst>
                <a:tab pos="1519238" algn="l"/>
              </a:tabLst>
            </a:pPr>
            <a:r>
              <a:rPr lang="en-US" altLang="zh-TW" sz="2800" dirty="0" smtClean="0"/>
              <a:t>2000	CH Booster </a:t>
            </a:r>
            <a:r>
              <a:rPr lang="zh-TW" altLang="en-US" sz="2800" dirty="0" smtClean="0"/>
              <a:t>變頻式恆壓泵浦</a:t>
            </a:r>
            <a:endParaRPr lang="en-US" altLang="zh-TW" sz="2800" dirty="0" smtClean="0"/>
          </a:p>
          <a:p>
            <a:pPr>
              <a:tabLst>
                <a:tab pos="1519238" algn="l"/>
              </a:tabLst>
            </a:pPr>
            <a:r>
              <a:rPr lang="en-US" altLang="zh-TW" sz="2800" dirty="0" smtClean="0"/>
              <a:t>2010	CM Booster </a:t>
            </a:r>
            <a:r>
              <a:rPr lang="zh-TW" altLang="zh-TW" sz="2800" dirty="0" smtClean="0"/>
              <a:t>變頻</a:t>
            </a:r>
            <a:r>
              <a:rPr lang="zh-TW" altLang="en-US" sz="2800" dirty="0" smtClean="0"/>
              <a:t>式</a:t>
            </a:r>
            <a:r>
              <a:rPr lang="zh-TW" altLang="zh-TW" sz="2800" dirty="0" smtClean="0"/>
              <a:t>恆壓泵浦</a:t>
            </a:r>
            <a:endParaRPr lang="en-US" altLang="zh-TW" sz="2800" dirty="0" smtClean="0"/>
          </a:p>
        </p:txBody>
      </p:sp>
      <p:pic>
        <p:nvPicPr>
          <p:cNvPr id="6147" name="Picture 3" descr="D:\_Aping\Dropbox\_新光_Dropbox\暫存_Temp\SP\Briefing\Ref\14320347621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2476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_Aping\Dropbox\_新光_Dropbox\暫存_Temp\SP\Briefing\Ref\Grundfos_CM_variable_boo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91872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_Aping\Dropbox\_新光_Dropbox\暫存_Temp\SP\Briefing\Ref\Grundfos_MQ_boos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2880320" cy="222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04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9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39330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5400" dirty="0" smtClean="0">
                <a:solidFill>
                  <a:schemeClr val="bg1"/>
                </a:solidFill>
              </a:rPr>
              <a:t>10</a:t>
            </a:r>
            <a:r>
              <a:rPr lang="zh-TW" altLang="en-US" sz="5400" dirty="0" smtClean="0">
                <a:solidFill>
                  <a:schemeClr val="bg1"/>
                </a:solidFill>
              </a:rPr>
              <a:t>年精心</a:t>
            </a:r>
            <a:r>
              <a:rPr lang="zh-TW" altLang="zh-TW" sz="5400" dirty="0" smtClean="0">
                <a:solidFill>
                  <a:schemeClr val="bg1"/>
                </a:solidFill>
              </a:rPr>
              <a:t>之作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4869160"/>
            <a:ext cx="8229600" cy="151216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altLang="zh-TW" b="1" dirty="0" smtClean="0">
                <a:solidFill>
                  <a:schemeClr val="bg1"/>
                </a:solidFill>
              </a:rPr>
              <a:t>SCALA2 3-45</a:t>
            </a:r>
            <a:r>
              <a:rPr lang="zh-TW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</a:rPr>
            </a:br>
            <a:r>
              <a:rPr lang="zh-TW" altLang="en-US" sz="2800" b="1" dirty="0" smtClean="0">
                <a:solidFill>
                  <a:schemeClr val="bg1"/>
                </a:solidFill>
              </a:rPr>
              <a:t>自吸變頻式恆壓泵浦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D:\_Aping\Dropbox\_新光_Dropbox\暫存_Temp\SP\Briefing\Ref\imag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2" y="188640"/>
            <a:ext cx="4170726" cy="41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18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2520" y="1772816"/>
            <a:ext cx="57600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5400" dirty="0" smtClean="0"/>
              <a:t>SCALA2</a:t>
            </a:r>
            <a:r>
              <a:rPr lang="zh-TW" altLang="en-US" sz="5400" dirty="0" smtClean="0"/>
              <a:t> 特點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81536" y="2820069"/>
            <a:ext cx="5338936" cy="3273227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變頻恆壓，完美輸出</a:t>
            </a:r>
            <a:endParaRPr lang="en-US" altLang="zh-TW" sz="2800" dirty="0" smtClean="0"/>
          </a:p>
          <a:p>
            <a:r>
              <a:rPr lang="zh-TW" altLang="en-US" sz="2800" dirty="0" smtClean="0"/>
              <a:t>節能靜音，僅</a:t>
            </a:r>
            <a:r>
              <a:rPr lang="en-US" altLang="zh-TW" sz="2800" dirty="0" smtClean="0"/>
              <a:t>47</a:t>
            </a:r>
            <a:r>
              <a:rPr lang="zh-TW" altLang="en-US" sz="2800" dirty="0" smtClean="0"/>
              <a:t>分貝</a:t>
            </a:r>
            <a:endParaRPr lang="en-US" altLang="zh-TW" sz="2800" dirty="0" smtClean="0"/>
          </a:p>
          <a:p>
            <a:r>
              <a:rPr lang="zh-TW" altLang="en-US" sz="2800" dirty="0" smtClean="0"/>
              <a:t>一體化簡潔設計，易於安裝</a:t>
            </a:r>
            <a:endParaRPr lang="en-US" altLang="zh-TW" sz="2800" dirty="0" smtClean="0"/>
          </a:p>
          <a:p>
            <a:r>
              <a:rPr lang="zh-TW" altLang="en-US" sz="2800" dirty="0" smtClean="0"/>
              <a:t>水冷</a:t>
            </a:r>
            <a:r>
              <a:rPr lang="zh-TW" altLang="en-US" sz="2800" dirty="0"/>
              <a:t>馬達</a:t>
            </a:r>
            <a:r>
              <a:rPr lang="zh-TW" altLang="en-US" sz="2800" dirty="0" smtClean="0"/>
              <a:t>，耐用不發燙</a:t>
            </a:r>
            <a:endParaRPr lang="en-US" altLang="zh-TW" sz="2800" dirty="0" smtClean="0"/>
          </a:p>
          <a:p>
            <a:r>
              <a:rPr lang="zh-TW" altLang="en-US" sz="2800" dirty="0"/>
              <a:t>塑鋼葉輪與泵殼</a:t>
            </a:r>
            <a:r>
              <a:rPr lang="zh-TW" altLang="en-US" sz="2800" dirty="0" smtClean="0"/>
              <a:t>，</a:t>
            </a:r>
            <a:r>
              <a:rPr lang="zh-TW" altLang="en-US" sz="2800" dirty="0"/>
              <a:t>永</a:t>
            </a:r>
            <a:r>
              <a:rPr lang="zh-TW" altLang="en-US" sz="2800" dirty="0" smtClean="0"/>
              <a:t>不生鏽</a:t>
            </a:r>
            <a:endParaRPr lang="en-US" altLang="zh-TW" sz="2800" dirty="0" smtClean="0"/>
          </a:p>
          <a:p>
            <a:r>
              <a:rPr lang="zh-TW" altLang="en-US" sz="2800" dirty="0" smtClean="0"/>
              <a:t>超強</a:t>
            </a:r>
            <a:r>
              <a:rPr lang="zh-TW" altLang="en-US" sz="2800" dirty="0"/>
              <a:t>自吸深達</a:t>
            </a:r>
            <a:r>
              <a:rPr lang="en-US" altLang="zh-TW" sz="2800" dirty="0" smtClean="0"/>
              <a:t>8</a:t>
            </a:r>
            <a:r>
              <a:rPr lang="zh-TW" altLang="en-US" sz="2800" dirty="0"/>
              <a:t>米</a:t>
            </a:r>
            <a:r>
              <a:rPr lang="zh-TW" altLang="en-US" sz="2800" dirty="0" smtClean="0"/>
              <a:t>，免下水塔</a:t>
            </a:r>
            <a:endParaRPr lang="en-US" altLang="zh-TW" sz="2800" dirty="0" smtClean="0"/>
          </a:p>
        </p:txBody>
      </p:sp>
      <p:pic>
        <p:nvPicPr>
          <p:cNvPr id="9218" name="Picture 2" descr="D:\_Aping\Dropbox\_新光_Dropbox\暫存_Temp\SP\Briefing\Ref\14676401409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2699792" cy="269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28589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ewray\Dropbox\_新光_Dropbox\暫存_Temp\SP\Briefing\Ref\w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58" y="2132856"/>
            <a:ext cx="5937907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5400" dirty="0" smtClean="0"/>
              <a:t>SCALA2</a:t>
            </a:r>
            <a:r>
              <a:rPr lang="zh-TW" altLang="en-US" sz="5400" dirty="0" smtClean="0"/>
              <a:t> </a:t>
            </a:r>
            <a:r>
              <a:rPr lang="zh-TW" altLang="zh-TW" sz="5400" dirty="0" smtClean="0"/>
              <a:t>特點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通過美國</a:t>
            </a:r>
            <a:r>
              <a:rPr lang="en-US" altLang="zh-TW" sz="2800" dirty="0" smtClean="0"/>
              <a:t>UL</a:t>
            </a:r>
            <a:r>
              <a:rPr lang="zh-TW" altLang="en-US" sz="2800" dirty="0" smtClean="0"/>
              <a:t>、英國</a:t>
            </a:r>
            <a:r>
              <a:rPr lang="en-US" altLang="zh-TW" sz="2800" dirty="0" smtClean="0"/>
              <a:t>WARS</a:t>
            </a:r>
            <a:r>
              <a:rPr lang="zh-TW" altLang="en-US" sz="2800" dirty="0" smtClean="0"/>
              <a:t>、法國</a:t>
            </a:r>
            <a:r>
              <a:rPr lang="en-US" altLang="zh-TW" sz="2800" dirty="0" smtClean="0"/>
              <a:t>ACS</a:t>
            </a:r>
            <a:r>
              <a:rPr lang="zh-TW" altLang="en-US" sz="2800" dirty="0" smtClean="0"/>
              <a:t>飲用水認證</a:t>
            </a:r>
            <a:endParaRPr lang="en-US" altLang="zh-TW" sz="2800" dirty="0" smtClean="0"/>
          </a:p>
          <a:p>
            <a:r>
              <a:rPr lang="zh-TW" altLang="en-US" sz="2800" dirty="0"/>
              <a:t>提供乾轉、</a:t>
            </a:r>
            <a:r>
              <a:rPr lang="zh-TW" altLang="en-US" sz="2800" dirty="0" smtClean="0"/>
              <a:t>漏水、過載</a:t>
            </a:r>
            <a:r>
              <a:rPr lang="zh-TW" altLang="en-US" sz="2800" dirty="0"/>
              <a:t>等多重</a:t>
            </a:r>
            <a:r>
              <a:rPr lang="zh-TW" altLang="en-US" sz="2800" dirty="0" smtClean="0"/>
              <a:t>保護</a:t>
            </a:r>
            <a:endParaRPr lang="en-US" altLang="zh-TW" sz="2800" dirty="0" smtClean="0"/>
          </a:p>
          <a:p>
            <a:r>
              <a:rPr lang="zh-TW" altLang="en-US" sz="2800" dirty="0" smtClean="0"/>
              <a:t>美國</a:t>
            </a:r>
            <a:r>
              <a:rPr lang="en-US" altLang="zh-TW" sz="2800" dirty="0" smtClean="0"/>
              <a:t>X4D</a:t>
            </a:r>
            <a:r>
              <a:rPr lang="zh-TW" altLang="en-US" sz="2800" dirty="0" smtClean="0"/>
              <a:t>戶外等級，防止</a:t>
            </a:r>
            <a:r>
              <a:rPr lang="zh-TW" altLang="en-US" sz="2800" dirty="0"/>
              <a:t>異物入侵</a:t>
            </a:r>
            <a:endParaRPr lang="en-US" altLang="zh-TW" sz="2800" dirty="0" smtClean="0"/>
          </a:p>
          <a:p>
            <a:r>
              <a:rPr lang="zh-TW" altLang="en-US" sz="2800" dirty="0" smtClean="0"/>
              <a:t>全機</a:t>
            </a:r>
            <a:r>
              <a:rPr lang="zh-TW" altLang="en-US" sz="2800" dirty="0"/>
              <a:t>歐洲</a:t>
            </a:r>
            <a:r>
              <a:rPr lang="zh-TW" altLang="en-US" sz="2800" dirty="0" smtClean="0"/>
              <a:t>進口，二年保固 </a:t>
            </a: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4492451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769171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最高揚程：</a:t>
            </a:r>
            <a:r>
              <a:rPr lang="en-US" altLang="zh-TW" sz="2800" dirty="0" smtClean="0"/>
              <a:t>45m</a:t>
            </a:r>
          </a:p>
          <a:p>
            <a:r>
              <a:rPr lang="zh-TW" altLang="en-US" sz="2800" dirty="0" smtClean="0"/>
              <a:t>最大流量：</a:t>
            </a:r>
            <a:r>
              <a:rPr lang="en-US" altLang="zh-TW" sz="2800" dirty="0" smtClean="0"/>
              <a:t>4.4</a:t>
            </a:r>
            <a:r>
              <a:rPr lang="en-US" altLang="zh-TW" sz="2800" baseline="0" dirty="0" smtClean="0"/>
              <a:t>m</a:t>
            </a:r>
            <a:r>
              <a:rPr lang="en-US" altLang="zh-TW" sz="2800" baseline="30000" dirty="0" smtClean="0"/>
              <a:t>3</a:t>
            </a:r>
            <a:r>
              <a:rPr lang="en-US" altLang="zh-TW" sz="2800" baseline="0" dirty="0" smtClean="0"/>
              <a:t>/h</a:t>
            </a:r>
          </a:p>
          <a:p>
            <a:r>
              <a:rPr lang="zh-TW" altLang="en-US" sz="2800" dirty="0"/>
              <a:t>自</a:t>
            </a:r>
            <a:r>
              <a:rPr lang="zh-TW" altLang="en-US" sz="2800" dirty="0" smtClean="0"/>
              <a:t>吸</a:t>
            </a:r>
            <a:r>
              <a:rPr lang="zh-TW" altLang="en-US" sz="2800" dirty="0"/>
              <a:t>深度</a:t>
            </a:r>
            <a:r>
              <a:rPr lang="zh-TW" altLang="en-US" sz="2800" dirty="0" smtClean="0"/>
              <a:t>：</a:t>
            </a:r>
            <a:r>
              <a:rPr lang="en-US" altLang="zh-TW" sz="2800" dirty="0" smtClean="0"/>
              <a:t>&lt;8m</a:t>
            </a:r>
          </a:p>
          <a:p>
            <a:r>
              <a:rPr lang="zh-TW" altLang="en-US" sz="2800" dirty="0" smtClean="0"/>
              <a:t>馬力電源：</a:t>
            </a:r>
            <a:r>
              <a:rPr lang="en-US" altLang="zh-TW" sz="2800" dirty="0" smtClean="0"/>
              <a:t>0.55kW,</a:t>
            </a:r>
            <a:r>
              <a:rPr lang="en-US" altLang="zh-TW" sz="2800" baseline="0" dirty="0" smtClean="0"/>
              <a:t> 1x110</a:t>
            </a:r>
            <a:r>
              <a:rPr lang="zh-TW" altLang="en-US" sz="2800" baseline="0" dirty="0" smtClean="0"/>
              <a:t>或</a:t>
            </a:r>
            <a:r>
              <a:rPr lang="en-US" altLang="zh-TW" sz="2800" baseline="0" dirty="0" smtClean="0"/>
              <a:t>220V</a:t>
            </a:r>
            <a:r>
              <a:rPr lang="zh-TW" altLang="en-US" sz="2000" baseline="0" dirty="0" smtClean="0"/>
              <a:t> </a:t>
            </a:r>
            <a:r>
              <a:rPr lang="en-US" altLang="zh-TW" sz="2000" baseline="0" dirty="0" smtClean="0"/>
              <a:t>(</a:t>
            </a:r>
            <a:r>
              <a:rPr lang="zh-TW" altLang="en-US" sz="2000" baseline="0" dirty="0" smtClean="0"/>
              <a:t>機種分開</a:t>
            </a:r>
            <a:r>
              <a:rPr lang="en-US" altLang="zh-TW" sz="2000" baseline="0" dirty="0" smtClean="0"/>
              <a:t>)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93715"/>
            <a:ext cx="8229600" cy="1695325"/>
          </a:xfrm>
        </p:spPr>
        <p:txBody>
          <a:bodyPr anchor="b">
            <a:normAutofit/>
          </a:bodyPr>
          <a:lstStyle/>
          <a:p>
            <a:pPr algn="l"/>
            <a:r>
              <a:rPr lang="en-US" altLang="zh-TW" sz="6000" dirty="0" smtClean="0"/>
              <a:t>SCALA2 3-45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3200" dirty="0"/>
              <a:t>最多</a:t>
            </a:r>
            <a:r>
              <a:rPr lang="en-US" altLang="zh-TW" sz="3200" dirty="0" smtClean="0"/>
              <a:t>3</a:t>
            </a:r>
            <a:r>
              <a:rPr lang="zh-TW" altLang="en-US" sz="3200" dirty="0" smtClean="0"/>
              <a:t>層</a:t>
            </a:r>
            <a:r>
              <a:rPr lang="zh-TW" altLang="en-US" sz="3200" dirty="0"/>
              <a:t>樓</a:t>
            </a:r>
            <a:r>
              <a:rPr lang="zh-TW" altLang="en-US" sz="3200" dirty="0" smtClean="0"/>
              <a:t>高  最多</a:t>
            </a:r>
            <a:r>
              <a:rPr lang="en-US" altLang="zh-TW" sz="3200" dirty="0"/>
              <a:t>8</a:t>
            </a:r>
            <a:r>
              <a:rPr lang="zh-TW" altLang="en-US" sz="3200" dirty="0"/>
              <a:t>個水龍頭同時</a:t>
            </a:r>
            <a:r>
              <a:rPr lang="zh-TW" altLang="en-US" sz="3200" dirty="0" smtClean="0"/>
              <a:t>使用</a:t>
            </a:r>
            <a:endParaRPr lang="zh-TW" altLang="en-US" sz="3200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3140968"/>
            <a:ext cx="8229600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 smtClean="0"/>
              <a:t>水平加壓</a:t>
            </a:r>
            <a:r>
              <a:rPr lang="zh-TW" altLang="en-US" sz="2800" dirty="0"/>
              <a:t>：</a:t>
            </a:r>
            <a:r>
              <a:rPr lang="zh-TW" altLang="en-US" sz="2800" dirty="0" smtClean="0"/>
              <a:t>庭園噴灌</a:t>
            </a:r>
            <a:endParaRPr lang="en-US" altLang="zh-TW" sz="2800" dirty="0" smtClean="0"/>
          </a:p>
          <a:p>
            <a:r>
              <a:rPr lang="zh-TW" altLang="en-US" sz="2800" dirty="0"/>
              <a:t>向下加壓：頂樓水塔</a:t>
            </a:r>
            <a:endParaRPr lang="en-US" altLang="zh-TW" sz="2800" dirty="0"/>
          </a:p>
          <a:p>
            <a:r>
              <a:rPr lang="zh-TW" altLang="en-US" sz="2800" dirty="0"/>
              <a:t>向上加壓：自來水、雨水、淺井</a:t>
            </a:r>
            <a:r>
              <a:rPr lang="zh-TW" altLang="en-US" sz="2800" dirty="0" smtClean="0"/>
              <a:t>地下水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33628320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2601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1416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  <p:bldP spid="4" grpId="0"/>
      <p:bldP spid="4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 smtClean="0"/>
              <a:t>超值首選</a:t>
            </a:r>
            <a:endParaRPr lang="zh-TW" altLang="en-US" sz="5400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34729"/>
              </p:ext>
            </p:extLst>
          </p:nvPr>
        </p:nvGraphicFramePr>
        <p:xfrm>
          <a:off x="179512" y="1916832"/>
          <a:ext cx="8784976" cy="3021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193"/>
                <a:gridCol w="1347385"/>
                <a:gridCol w="1166173"/>
                <a:gridCol w="1166173"/>
                <a:gridCol w="1172587"/>
                <a:gridCol w="1294465"/>
              </a:tblGrid>
              <a:tr h="3979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廠牌型號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應用範圍</a:t>
                      </a: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控制方式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冷卻方式</a:t>
                      </a:r>
                      <a:endParaRPr lang="zh-TW" altLang="en-US" sz="1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自吸能力</a:t>
                      </a: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建議售價</a:t>
                      </a: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</a:tr>
              <a:tr h="551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大井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TQIC800 </a:t>
                      </a: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木川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KQ800IC </a:t>
                      </a:r>
                      <a:endParaRPr lang="en-US" altLang="zh-TW" sz="18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變頻恆壓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空冷馬達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無自吸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13,000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462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大井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TPH2T3KIC</a:t>
                      </a:r>
                    </a:p>
                  </a:txBody>
                  <a:tcPr anchor="ctr">
                    <a:solidFill>
                      <a:srgbClr val="E9ED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工業用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無自吸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18,000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506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MQ3-35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自吸</a:t>
                      </a: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米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13,800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506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葛蘭富 </a:t>
                      </a:r>
                      <a:r>
                        <a:rPr lang="en-US" altLang="zh-TW" sz="1600" b="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SCALA2 3-45</a:t>
                      </a:r>
                    </a:p>
                  </a:txBody>
                  <a:tcPr anchor="ctr">
                    <a:solidFill>
                      <a:srgbClr val="E9ED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電子穩壓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水冷馬達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自吸</a:t>
                      </a:r>
                      <a:r>
                        <a:rPr lang="en-US" altLang="zh-TW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米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19,800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506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葛蘭富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CM3-3A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Booster 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工業用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變頻恆壓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空冷馬達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無自吸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27,500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</a:tbl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107504" y="5785519"/>
            <a:ext cx="903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年起調漲。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179512" y="3902905"/>
            <a:ext cx="8784976" cy="563001"/>
          </a:xfrm>
          <a:prstGeom prst="roundRect">
            <a:avLst>
              <a:gd name="adj" fmla="val 8852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7367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226" y="723912"/>
            <a:ext cx="3597627" cy="507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960" y="720560"/>
            <a:ext cx="3600000" cy="5074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sp>
        <p:nvSpPr>
          <p:cNvPr id="6" name="文字方塊 5"/>
          <p:cNvSpPr txBox="1"/>
          <p:nvPr/>
        </p:nvSpPr>
        <p:spPr>
          <a:xfrm>
            <a:off x="467544" y="260648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306888" algn="l"/>
              </a:tabLst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SCALA2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簡介 中文版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2493096"/>
            <a:ext cx="1800000" cy="180000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7800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9496" y="723912"/>
            <a:ext cx="3565087" cy="507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960" y="720560"/>
            <a:ext cx="3599999" cy="5074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sp>
        <p:nvSpPr>
          <p:cNvPr id="6" name="文字方塊 5"/>
          <p:cNvSpPr txBox="1"/>
          <p:nvPr/>
        </p:nvSpPr>
        <p:spPr>
          <a:xfrm>
            <a:off x="467544" y="260648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306888" algn="l"/>
              </a:tabLst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SCALA2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資料規格 中文版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SCALA2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操作說明書 中文版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511960" y="2493096"/>
            <a:ext cx="6120080" cy="1800000"/>
            <a:chOff x="1511960" y="2354891"/>
            <a:chExt cx="6120080" cy="18000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11960" y="2354891"/>
              <a:ext cx="1800000" cy="18000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2040" y="2354891"/>
              <a:ext cx="1800000" cy="18000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180489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3"/>
          <p:cNvSpPr txBox="1">
            <a:spLocks/>
          </p:cNvSpPr>
          <p:nvPr/>
        </p:nvSpPr>
        <p:spPr>
          <a:xfrm>
            <a:off x="-108520" y="5157192"/>
            <a:ext cx="9361040" cy="10035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1325" algn="l">
              <a:spcBef>
                <a:spcPts val="0"/>
              </a:spcBef>
              <a:spcAft>
                <a:spcPts val="600"/>
              </a:spcAft>
              <a:tabLst>
                <a:tab pos="6721475" algn="l"/>
              </a:tabLst>
            </a:pPr>
            <a:r>
              <a:rPr lang="zh-TW" altLang="en-US" sz="2400" dirty="0" smtClean="0">
                <a:solidFill>
                  <a:schemeClr val="tx1"/>
                </a:solidFill>
              </a:rPr>
              <a:t>葛蘭富泵浦股份有限公司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 marL="441325" algn="l">
              <a:spcBef>
                <a:spcPts val="0"/>
              </a:spcBef>
              <a:spcAft>
                <a:spcPts val="600"/>
              </a:spcAft>
              <a:tabLst>
                <a:tab pos="6721475" algn="l"/>
              </a:tabLst>
            </a:pPr>
            <a:r>
              <a:rPr lang="zh-TW" altLang="en-US" sz="2400" dirty="0">
                <a:solidFill>
                  <a:schemeClr val="tx1"/>
                </a:solidFill>
              </a:rPr>
              <a:t>資深市場開發</a:t>
            </a:r>
            <a:r>
              <a:rPr lang="zh-TW" altLang="en-US" sz="2400" dirty="0" smtClean="0">
                <a:solidFill>
                  <a:schemeClr val="tx1"/>
                </a:solidFill>
              </a:rPr>
              <a:t>專員 林貝珊</a:t>
            </a:r>
            <a:r>
              <a:rPr lang="zh-TW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zh-TW" sz="1800" dirty="0" smtClean="0">
                <a:solidFill>
                  <a:schemeClr val="tx1"/>
                </a:solidFill>
              </a:rPr>
              <a:t>Holly Lin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ctrTitle"/>
          </p:nvPr>
        </p:nvSpPr>
        <p:spPr>
          <a:xfrm>
            <a:off x="-108520" y="3868296"/>
            <a:ext cx="9361040" cy="1288896"/>
          </a:xfrm>
          <a:solidFill>
            <a:srgbClr val="FFFFFF">
              <a:alpha val="60000"/>
            </a:srgbClr>
          </a:solidFill>
        </p:spPr>
        <p:txBody>
          <a:bodyPr rIns="540000">
            <a:normAutofit/>
          </a:bodyPr>
          <a:lstStyle/>
          <a:p>
            <a:pPr algn="r">
              <a:tabLst>
                <a:tab pos="8885238" algn="l"/>
              </a:tabLst>
            </a:pPr>
            <a:r>
              <a:rPr lang="zh-TW" altLang="en-US" dirty="0"/>
              <a:t>葛蘭富</a:t>
            </a:r>
            <a:r>
              <a:rPr lang="en-US" altLang="zh-TW" dirty="0"/>
              <a:t>SP</a:t>
            </a:r>
            <a:r>
              <a:rPr lang="zh-TW" altLang="en-US" dirty="0"/>
              <a:t>全不鏽鋼深水泵浦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2800" dirty="0"/>
              <a:t>適用</a:t>
            </a:r>
            <a:r>
              <a:rPr lang="en-US" altLang="zh-TW" sz="2800" dirty="0"/>
              <a:t>4</a:t>
            </a:r>
            <a:r>
              <a:rPr lang="zh-TW" altLang="en-US" sz="2800" dirty="0"/>
              <a:t>英吋以上</a:t>
            </a:r>
            <a:r>
              <a:rPr lang="zh-TW" altLang="en-US" sz="2800" dirty="0" smtClean="0"/>
              <a:t>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86565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0" y="2852738"/>
            <a:ext cx="5180013" cy="1362075"/>
          </a:xfrm>
        </p:spPr>
        <p:txBody>
          <a:bodyPr>
            <a:normAutofit/>
          </a:bodyPr>
          <a:lstStyle/>
          <a:p>
            <a:r>
              <a:rPr lang="zh-TW" altLang="en-US" sz="5400" dirty="0" smtClean="0"/>
              <a:t>驚喜時刻</a:t>
            </a:r>
            <a:endParaRPr lang="zh-TW" altLang="en-US" sz="5400" dirty="0"/>
          </a:p>
        </p:txBody>
      </p:sp>
      <p:pic>
        <p:nvPicPr>
          <p:cNvPr id="1026" name="Picture 2" descr="D:\_Aping\Dropbox\_新光_Dropbox\暫存_Temp\SP\Briefing\Ref\49854159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4862017" cy="51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046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46581"/>
              </p:ext>
            </p:extLst>
          </p:nvPr>
        </p:nvGraphicFramePr>
        <p:xfrm>
          <a:off x="559403" y="2000235"/>
          <a:ext cx="7973037" cy="3733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049"/>
                <a:gridCol w="1656118"/>
                <a:gridCol w="1949435"/>
                <a:gridCol w="1949435"/>
              </a:tblGrid>
              <a:tr h="61250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建議售價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水電優惠價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現場優惠價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2BA17A"/>
                    </a:solidFill>
                  </a:tcPr>
                </a:tc>
              </a:tr>
              <a:tr h="78012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3A-5 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12,000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9,600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9,300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780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3A-8 </a:t>
                      </a:r>
                      <a:endParaRPr lang="zh-TW" altLang="en-US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16,500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13,500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13,000</a:t>
                      </a:r>
                      <a:r>
                        <a:rPr lang="zh-TW" altLang="zh-TW" sz="2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  <a:tr h="780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 5A-7 </a:t>
                      </a:r>
                      <a:endParaRPr lang="zh-TW" altLang="en-US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16,500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13,500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zh-TW" altLang="en-US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13,000</a:t>
                      </a:r>
                      <a:r>
                        <a:rPr lang="zh-TW" altLang="zh-TW" sz="2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zh-TW" altLang="en-US" sz="2400" b="1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A9EDC8"/>
                    </a:solidFill>
                  </a:tcPr>
                </a:tc>
              </a:tr>
              <a:tr h="780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SCALA 2 3-45</a:t>
                      </a:r>
                      <a:endParaRPr lang="zh-TW" altLang="en-US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19,800</a:t>
                      </a: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16,000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zh-TW" altLang="en-US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1,5000</a:t>
                      </a:r>
                      <a:r>
                        <a:rPr lang="zh-TW" altLang="zh-TW" sz="2400" b="1" kern="1200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zh-TW" altLang="en-US" sz="2400" b="1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CF8E9"/>
                    </a:solidFill>
                  </a:tcPr>
                </a:tc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>
          <a:xfrm>
            <a:off x="457200" y="2780928"/>
            <a:ext cx="8229600" cy="207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5400" dirty="0" smtClean="0"/>
              <a:t>新光企業現場特別優惠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800" dirty="0" smtClean="0"/>
              <a:t>2017</a:t>
            </a:r>
            <a:r>
              <a:rPr lang="zh-TW" altLang="en-US" sz="2800" dirty="0" smtClean="0"/>
              <a:t>年</a:t>
            </a:r>
            <a:r>
              <a:rPr lang="en-US" altLang="zh-TW" sz="2800" dirty="0" smtClean="0"/>
              <a:t>8</a:t>
            </a:r>
            <a:r>
              <a:rPr lang="zh-TW" altLang="en-US" sz="2800" dirty="0" smtClean="0"/>
              <a:t>月底前訂購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023804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 -0.308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2074242"/>
          </a:xfrm>
        </p:spPr>
        <p:txBody>
          <a:bodyPr anchor="t">
            <a:normAutofit/>
          </a:bodyPr>
          <a:lstStyle/>
          <a:p>
            <a:pPr algn="l"/>
            <a:r>
              <a:rPr lang="zh-TW" altLang="en-US" sz="5400" dirty="0" smtClean="0"/>
              <a:t>葛蘭富加碼優惠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800" dirty="0" smtClean="0"/>
              <a:t>2017</a:t>
            </a:r>
            <a:r>
              <a:rPr lang="zh-TW" altLang="en-US" sz="2800" dirty="0" smtClean="0"/>
              <a:t>年</a:t>
            </a:r>
            <a:r>
              <a:rPr lang="en-US" altLang="zh-TW" sz="2800" dirty="0" smtClean="0"/>
              <a:t>12</a:t>
            </a:r>
            <a:r>
              <a:rPr lang="zh-TW" altLang="en-US" sz="2800" dirty="0" smtClean="0"/>
              <a:t>月底前訂購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29208" y="2132857"/>
            <a:ext cx="4402832" cy="39604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dirty="0"/>
              <a:t>購買單</a:t>
            </a:r>
            <a:r>
              <a:rPr lang="zh-TW" altLang="en-US" dirty="0" smtClean="0"/>
              <a:t>台</a:t>
            </a:r>
            <a:r>
              <a:rPr lang="en-US" altLang="zh-TW" dirty="0" smtClean="0"/>
              <a:t>SP A</a:t>
            </a:r>
            <a:r>
              <a:rPr lang="zh-TW" altLang="en-US" dirty="0" smtClean="0"/>
              <a:t>深水泵浦</a:t>
            </a:r>
            <a:endParaRPr lang="en-US" altLang="zh-TW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dirty="0" smtClean="0"/>
              <a:t>累積</a:t>
            </a:r>
            <a:r>
              <a:rPr lang="en-US" altLang="zh-TW" dirty="0" smtClean="0"/>
              <a:t>10</a:t>
            </a:r>
            <a:r>
              <a:rPr lang="zh-TW" altLang="en-US" dirty="0" smtClean="0"/>
              <a:t>台</a:t>
            </a:r>
            <a:r>
              <a:rPr lang="en-US" altLang="zh-TW" dirty="0"/>
              <a:t>SP A</a:t>
            </a:r>
            <a:r>
              <a:rPr lang="zh-TW" altLang="en-US" dirty="0"/>
              <a:t>深水泵</a:t>
            </a:r>
            <a:r>
              <a:rPr lang="zh-TW" altLang="en-US" dirty="0" smtClean="0"/>
              <a:t>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en-US" altLang="zh-TW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dirty="0" smtClean="0"/>
              <a:t>累積</a:t>
            </a:r>
            <a:r>
              <a:rPr lang="en-US" altLang="zh-TW" dirty="0" smtClean="0"/>
              <a:t>20</a:t>
            </a:r>
            <a:r>
              <a:rPr lang="zh-TW" altLang="en-US" dirty="0"/>
              <a:t>台</a:t>
            </a:r>
            <a:r>
              <a:rPr lang="en-US" altLang="zh-TW" dirty="0"/>
              <a:t>SP A</a:t>
            </a:r>
            <a:r>
              <a:rPr lang="zh-TW" altLang="en-US" dirty="0"/>
              <a:t>深水泵</a:t>
            </a:r>
            <a:r>
              <a:rPr lang="zh-TW" altLang="en-US" dirty="0" smtClean="0"/>
              <a:t>浦</a:t>
            </a:r>
            <a:endParaRPr lang="en-US" altLang="zh-TW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altLang="zh-TW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4824536" y="2132857"/>
            <a:ext cx="4283968" cy="396043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/>
              <a:t>送</a:t>
            </a:r>
            <a:r>
              <a:rPr lang="en-US" altLang="zh-TW" dirty="0">
                <a:solidFill>
                  <a:srgbClr val="C00000"/>
                </a:solidFill>
              </a:rPr>
              <a:t>7-11</a:t>
            </a:r>
            <a:r>
              <a:rPr lang="zh-TW" altLang="en-US" dirty="0"/>
              <a:t>禮券</a:t>
            </a:r>
            <a:r>
              <a:rPr lang="en-US" altLang="zh-TW" dirty="0">
                <a:solidFill>
                  <a:srgbClr val="C00000"/>
                </a:solidFill>
              </a:rPr>
              <a:t>500</a:t>
            </a:r>
            <a:r>
              <a:rPr lang="zh-TW" altLang="en-US" dirty="0" smtClean="0"/>
              <a:t>元</a:t>
            </a:r>
            <a:endParaRPr lang="en-US" altLang="zh-TW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/>
              <a:t>送</a:t>
            </a:r>
            <a:r>
              <a:rPr lang="en-US" altLang="zh-TW" dirty="0">
                <a:solidFill>
                  <a:srgbClr val="C00000"/>
                </a:solidFill>
              </a:rPr>
              <a:t>Dyson HD01</a:t>
            </a:r>
            <a:r>
              <a:rPr lang="zh-TW" altLang="en-US" dirty="0" smtClean="0"/>
              <a:t>吹風機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000" dirty="0" smtClean="0"/>
              <a:t>(</a:t>
            </a:r>
            <a:r>
              <a:rPr lang="zh-TW" altLang="en-US" sz="2000" dirty="0"/>
              <a:t>市價</a:t>
            </a:r>
            <a:r>
              <a:rPr lang="en-US" altLang="zh-TW" sz="2000" dirty="0"/>
              <a:t>14,600</a:t>
            </a:r>
            <a:r>
              <a:rPr lang="zh-TW" altLang="en-US" sz="2000" dirty="0"/>
              <a:t>元</a:t>
            </a:r>
            <a:r>
              <a:rPr lang="en-US" altLang="zh-TW" sz="2000" dirty="0" smtClean="0"/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/>
              <a:t>送</a:t>
            </a:r>
            <a:r>
              <a:rPr lang="en-US" altLang="zh-TW" dirty="0">
                <a:solidFill>
                  <a:srgbClr val="C00000"/>
                </a:solidFill>
              </a:rPr>
              <a:t>Dyson V8</a:t>
            </a:r>
            <a:r>
              <a:rPr lang="zh-TW" altLang="en-US" dirty="0" smtClean="0"/>
              <a:t>吸塵器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000" dirty="0" smtClean="0"/>
              <a:t>(</a:t>
            </a:r>
            <a:r>
              <a:rPr lang="zh-TW" altLang="en-US" sz="2000" dirty="0"/>
              <a:t>市價</a:t>
            </a:r>
            <a:r>
              <a:rPr lang="en-US" altLang="zh-TW" sz="2000" dirty="0"/>
              <a:t>29,900</a:t>
            </a:r>
            <a:r>
              <a:rPr lang="zh-TW" altLang="en-US" sz="2000" dirty="0"/>
              <a:t>元</a:t>
            </a:r>
            <a:r>
              <a:rPr lang="en-US" altLang="zh-TW" sz="2000" dirty="0" smtClean="0"/>
              <a:t>)</a:t>
            </a:r>
            <a:endParaRPr lang="en-US" altLang="zh-TW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 smtClean="0"/>
              <a:t>送</a:t>
            </a:r>
            <a:r>
              <a:rPr lang="en-US" altLang="zh-TW" dirty="0" smtClean="0">
                <a:solidFill>
                  <a:srgbClr val="C00000"/>
                </a:solidFill>
              </a:rPr>
              <a:t>2</a:t>
            </a:r>
            <a:r>
              <a:rPr lang="zh-TW" altLang="en-US" dirty="0" smtClean="0"/>
              <a:t>台</a:t>
            </a:r>
            <a:r>
              <a:rPr lang="en-US" altLang="zh-TW" dirty="0" smtClean="0">
                <a:solidFill>
                  <a:srgbClr val="C00000"/>
                </a:solidFill>
              </a:rPr>
              <a:t>SP 3A-8</a:t>
            </a:r>
            <a:r>
              <a:rPr lang="zh-TW" altLang="en-US" dirty="0" smtClean="0"/>
              <a:t>深水泵浦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000" dirty="0" smtClean="0"/>
              <a:t>(</a:t>
            </a:r>
            <a:r>
              <a:rPr lang="zh-TW" altLang="en-US" sz="2000" dirty="0" smtClean="0"/>
              <a:t>市價</a:t>
            </a:r>
            <a:r>
              <a:rPr lang="en-US" altLang="zh-TW" sz="2000" dirty="0" smtClean="0"/>
              <a:t>33,000</a:t>
            </a:r>
            <a:r>
              <a:rPr lang="zh-TW" altLang="en-US" sz="2000" dirty="0" smtClean="0"/>
              <a:t>元</a:t>
            </a:r>
            <a:r>
              <a:rPr lang="en-US" altLang="zh-TW" sz="2000" dirty="0" smtClean="0"/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4795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 -0.308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uiExpand="1" build="p"/>
      <p:bldP spid="7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l="-65000" r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Newray\Dropbox\_新光_Dropbox\暫存_Temp\SP\Briefing\Ref\2017-Mercedes-Benz-GLS-vs-2016-Toyota-Land-Cruiser-AA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53088" cy="29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923928" y="2996952"/>
            <a:ext cx="1152128" cy="1152128"/>
          </a:xfrm>
          <a:prstGeom prst="ellipse">
            <a:avLst/>
          </a:prstGeom>
          <a:solidFill>
            <a:srgbClr val="2BA17A"/>
          </a:solidFill>
          <a:ln w="508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dirty="0" smtClean="0"/>
              <a:t>?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761994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Aping\Dropbox\_新光_Dropbox\暫存_Temp\SP\Briefing\Ref\areal view_GBJ_highres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 bwMode="auto">
          <a:xfrm>
            <a:off x="0" y="0"/>
            <a:ext cx="4622442" cy="28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_Aping\Dropbox\_新光_Dropbox\暫存_Temp\SP\Briefing\Ref\scanpix-20170313-122302-l_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/>
          <a:stretch/>
        </p:blipFill>
        <p:spPr bwMode="auto">
          <a:xfrm>
            <a:off x="4513239" y="6733"/>
            <a:ext cx="4630761" cy="28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標題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312368"/>
          </a:xfrm>
        </p:spPr>
        <p:txBody>
          <a:bodyPr>
            <a:noAutofit/>
          </a:bodyPr>
          <a:lstStyle/>
          <a:p>
            <a:pPr marL="288000" indent="-288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400" dirty="0" smtClean="0"/>
              <a:t>葛蘭富成立於</a:t>
            </a:r>
            <a:r>
              <a:rPr lang="en-US" altLang="zh-TW" sz="2400" dirty="0" smtClean="0"/>
              <a:t>1945</a:t>
            </a:r>
            <a:r>
              <a:rPr lang="zh-TW" altLang="en-US" sz="2400" dirty="0" smtClean="0"/>
              <a:t>年，世界第一大水泵浦製造商</a:t>
            </a:r>
            <a:endParaRPr lang="en-US" altLang="zh-TW" sz="2400" dirty="0" smtClean="0"/>
          </a:p>
          <a:p>
            <a:pPr marL="288000" indent="-288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400" dirty="0" smtClean="0"/>
              <a:t>總部位於歐洲丹麥</a:t>
            </a:r>
            <a:r>
              <a:rPr lang="zh-TW" altLang="en-US" sz="1800" dirty="0" smtClean="0"/>
              <a:t> </a:t>
            </a:r>
            <a:r>
              <a:rPr lang="en-US" altLang="zh-TW" sz="1800" dirty="0" smtClean="0"/>
              <a:t>(Denmark)</a:t>
            </a:r>
            <a:r>
              <a:rPr lang="zh-TW" altLang="en-US" sz="2400" dirty="0" smtClean="0"/>
              <a:t>．比耶靈布羅</a:t>
            </a:r>
            <a:r>
              <a:rPr lang="zh-TW" altLang="en-US" sz="1800" dirty="0" smtClean="0"/>
              <a:t> </a:t>
            </a:r>
            <a:r>
              <a:rPr lang="en-US" altLang="zh-TW" sz="1800" dirty="0" smtClean="0"/>
              <a:t>(</a:t>
            </a:r>
            <a:r>
              <a:rPr lang="en-US" altLang="zh-TW" sz="1800" dirty="0" err="1" smtClean="0"/>
              <a:t>Bjerringbro</a:t>
            </a:r>
            <a:r>
              <a:rPr lang="en-US" altLang="zh-TW" sz="1800" dirty="0" smtClean="0"/>
              <a:t>)</a:t>
            </a:r>
          </a:p>
          <a:p>
            <a:pPr marL="288000" indent="-288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400" dirty="0" smtClean="0"/>
              <a:t>水泵浦產業領導者，全球</a:t>
            </a:r>
            <a:r>
              <a:rPr lang="en-US" altLang="zh-TW" sz="2400" dirty="0" smtClean="0"/>
              <a:t>52</a:t>
            </a:r>
            <a:r>
              <a:rPr lang="zh-TW" altLang="en-US" sz="2400" dirty="0" smtClean="0"/>
              <a:t>間分公司，</a:t>
            </a:r>
            <a:r>
              <a:rPr lang="en-US" altLang="zh-TW" sz="2400" dirty="0" smtClean="0"/>
              <a:t>12</a:t>
            </a:r>
            <a:r>
              <a:rPr lang="zh-TW" altLang="en-US" sz="2400" dirty="0" smtClean="0"/>
              <a:t>間工廠</a:t>
            </a:r>
            <a:endParaRPr lang="en-US" altLang="zh-TW" sz="2400" dirty="0" smtClean="0"/>
          </a:p>
          <a:p>
            <a:pPr marL="274638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616075" algn="l"/>
              </a:tabLst>
            </a:pPr>
            <a:r>
              <a:rPr lang="zh-TW" altLang="en-US" sz="1800" dirty="0" smtClean="0"/>
              <a:t>台灣總公司</a:t>
            </a:r>
            <a:r>
              <a:rPr lang="en-US" altLang="zh-TW" sz="1800" dirty="0" smtClean="0"/>
              <a:t>	</a:t>
            </a:r>
            <a:r>
              <a:rPr lang="zh-TW" altLang="en-US" sz="1800" dirty="0" smtClean="0"/>
              <a:t>台中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zh-TW" altLang="en-US" sz="1800" dirty="0" smtClean="0"/>
              <a:t>台灣辦公室</a:t>
            </a:r>
            <a:r>
              <a:rPr lang="en-US" altLang="zh-TW" sz="1800" dirty="0" smtClean="0"/>
              <a:t>	</a:t>
            </a:r>
            <a:r>
              <a:rPr lang="zh-TW" altLang="en-US" sz="1800" dirty="0" smtClean="0"/>
              <a:t>台北．高雄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zh-TW" altLang="en-US" sz="1800" dirty="0" smtClean="0"/>
              <a:t>台灣工廠</a:t>
            </a:r>
            <a:r>
              <a:rPr lang="en-US" altLang="zh-TW" sz="1800" dirty="0" smtClean="0"/>
              <a:t>	</a:t>
            </a:r>
            <a:r>
              <a:rPr lang="zh-TW" altLang="en-US" sz="1800" dirty="0" smtClean="0"/>
              <a:t>苗栗銅鑼科學園區</a:t>
            </a: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en-US" altLang="zh-TW" sz="1600" dirty="0" smtClean="0"/>
              <a:t>	</a:t>
            </a:r>
            <a:r>
              <a:rPr lang="zh-TW" altLang="en-US" sz="1600" dirty="0" smtClean="0"/>
              <a:t>生產</a:t>
            </a:r>
            <a:r>
              <a:rPr lang="zh-TW" altLang="en-US" sz="1600" dirty="0"/>
              <a:t>多段臥式、立式泵浦，支援台灣、澳洲、日本、中國等地區</a:t>
            </a:r>
            <a:endParaRPr lang="en-US" altLang="zh-TW" sz="1600" dirty="0" smtClean="0"/>
          </a:p>
        </p:txBody>
      </p:sp>
    </p:spTree>
    <p:extLst>
      <p:ext uri="{BB962C8B-B14F-4D97-AF65-F5344CB8AC3E}">
        <p14:creationId xmlns:p14="http://schemas.microsoft.com/office/powerpoint/2010/main" val="26036071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2190" r="3003" b="15255"/>
          <a:stretch/>
        </p:blipFill>
        <p:spPr>
          <a:xfrm>
            <a:off x="5508104" y="0"/>
            <a:ext cx="3637967" cy="4853963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23528" y="2996952"/>
            <a:ext cx="7772400" cy="1974081"/>
          </a:xfrm>
        </p:spPr>
        <p:txBody>
          <a:bodyPr anchor="b">
            <a:noAutofit/>
          </a:bodyPr>
          <a:lstStyle/>
          <a:p>
            <a:pPr algn="l"/>
            <a:r>
              <a:rPr lang="zh-TW" altLang="en-US" sz="5400" dirty="0" smtClean="0"/>
              <a:t>全不鏽鋼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深水泵浦創始者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>
          <a:xfrm>
            <a:off x="323528" y="4869160"/>
            <a:ext cx="7992888" cy="1752600"/>
          </a:xfrm>
        </p:spPr>
        <p:txBody>
          <a:bodyPr/>
          <a:lstStyle/>
          <a:p>
            <a:pPr algn="l">
              <a:tabLst>
                <a:tab pos="2070100" algn="l"/>
              </a:tabLst>
            </a:pPr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1967</a:t>
            </a:r>
            <a:r>
              <a:rPr lang="zh-TW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年發明了全世界第一支全不銹鋼深水泵浦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zh-TW" sz="3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r>
              <a:rPr lang="zh-TW" altLang="en-US" sz="3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TW" sz="3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SP</a:t>
            </a:r>
            <a:r>
              <a:rPr lang="zh-TW" altLang="en-US" sz="3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泵浦誕生</a:t>
            </a:r>
            <a:r>
              <a:rPr lang="en-US" altLang="zh-TW" sz="3900" dirty="0" smtClean="0">
                <a:solidFill>
                  <a:srgbClr val="C00000"/>
                </a:solidFill>
              </a:rPr>
              <a:t>50</a:t>
            </a:r>
            <a:r>
              <a:rPr lang="zh-TW" altLang="en-US" sz="3900" dirty="0" smtClean="0">
                <a:solidFill>
                  <a:srgbClr val="C00000"/>
                </a:solidFill>
              </a:rPr>
              <a:t>週年</a:t>
            </a:r>
            <a:endParaRPr lang="zh-TW" altLang="en-US" sz="3900" dirty="0">
              <a:solidFill>
                <a:srgbClr val="C0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057839" y="4853963"/>
            <a:ext cx="2088232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Founder: </a:t>
            </a:r>
            <a:r>
              <a:rPr lang="en-US" altLang="zh-TW" sz="12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Poul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Due Jensen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82899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8" y="4496524"/>
            <a:ext cx="4546442" cy="15247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4762872" cy="1287016"/>
          </a:xfrm>
        </p:spPr>
        <p:txBody>
          <a:bodyPr>
            <a:normAutofit/>
          </a:bodyPr>
          <a:lstStyle/>
          <a:p>
            <a:pPr algn="r"/>
            <a:r>
              <a:rPr lang="zh-TW" altLang="en-US" sz="5400" dirty="0" smtClean="0"/>
              <a:t>多種應用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48272" y="1979712"/>
            <a:ext cx="4618856" cy="3052936"/>
          </a:xfrm>
        </p:spPr>
        <p:txBody>
          <a:bodyPr>
            <a:normAutofit/>
          </a:bodyPr>
          <a:lstStyle/>
          <a:p>
            <a:pPr algn="r"/>
            <a:r>
              <a:rPr lang="zh-TW" altLang="en-US" sz="2800" dirty="0" smtClean="0"/>
              <a:t>地下原水、溫泉取水</a:t>
            </a:r>
            <a:endParaRPr lang="en-US" altLang="zh-TW" sz="2800" dirty="0" smtClean="0"/>
          </a:p>
          <a:p>
            <a:pPr algn="r"/>
            <a:r>
              <a:rPr lang="zh-TW" altLang="en-US" sz="2800" dirty="0" smtClean="0"/>
              <a:t>河川、溝渠灌溉取水</a:t>
            </a:r>
            <a:endParaRPr lang="en-US" altLang="zh-TW" sz="2800" dirty="0" smtClean="0"/>
          </a:p>
          <a:p>
            <a:pPr algn="r"/>
            <a:r>
              <a:rPr lang="zh-TW" altLang="en-US" sz="2800" dirty="0" smtClean="0"/>
              <a:t>大樓蓄水槽揚水*</a:t>
            </a:r>
            <a:endParaRPr lang="en-US" altLang="zh-TW" sz="2800" dirty="0" smtClean="0"/>
          </a:p>
          <a:p>
            <a:pPr algn="r"/>
            <a:r>
              <a:rPr lang="zh-TW" altLang="en-US" sz="2800" dirty="0" smtClean="0"/>
              <a:t>水舞、噴泉與魚池造景*</a:t>
            </a:r>
            <a:endParaRPr lang="en-US" altLang="zh-TW" sz="2800" dirty="0" smtClean="0"/>
          </a:p>
          <a:p>
            <a:pPr algn="r"/>
            <a:r>
              <a:rPr lang="zh-TW" altLang="en-US" sz="2800" dirty="0" smtClean="0"/>
              <a:t>工業用水與製程</a:t>
            </a: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99375" l="10000" r="90000">
                        <a14:foregroundMark x1="42500" y1="21667" x2="42500" y2="21667"/>
                        <a14:foregroundMark x1="35417" y1="88750" x2="35417" y2="88750"/>
                        <a14:foregroundMark x1="64167" y1="90208" x2="64167" y2="90208"/>
                        <a14:foregroundMark x1="63125" y1="52708" x2="63125" y2="52708"/>
                        <a14:foregroundMark x1="68125" y1="52708" x2="68125" y2="52708"/>
                        <a14:foregroundMark x1="66875" y1="52292" x2="66875" y2="52292"/>
                        <a14:foregroundMark x1="61667" y1="68125" x2="61667" y2="68125"/>
                        <a14:foregroundMark x1="31042" y1="12500" x2="31042" y2="12500"/>
                        <a14:foregroundMark x1="30417" y1="10625" x2="30417" y2="1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12" y="116632"/>
            <a:ext cx="5845244" cy="584524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07504" y="5785519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3HP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以上建議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使用不鏽鋼套管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加強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馬達散熱。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87847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64901" cy="4428592"/>
            <a:chOff x="-2" y="1052736"/>
            <a:chExt cx="8964489" cy="4255298"/>
          </a:xfrm>
        </p:grpSpPr>
        <p:grpSp>
          <p:nvGrpSpPr>
            <p:cNvPr id="6" name="群組 5"/>
            <p:cNvGrpSpPr/>
            <p:nvPr/>
          </p:nvGrpSpPr>
          <p:grpSpPr>
            <a:xfrm>
              <a:off x="-2" y="3141168"/>
              <a:ext cx="8964489" cy="2166866"/>
              <a:chOff x="-60706" y="3196921"/>
              <a:chExt cx="8783772" cy="2088432"/>
            </a:xfrm>
          </p:grpSpPr>
          <p:pic>
            <p:nvPicPr>
              <p:cNvPr id="1028" name="Picture 4" descr="D:\_Aping\Dropbox\_新光_Dropbox\暫存_Temp\SP\Doc\SP_general introduction_chinese\word\media\image14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9429" y="3196921"/>
                <a:ext cx="3273637" cy="2088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D:\_Aping\Dropbox\_新光_Dropbox\暫存_Temp\SP\Doc\SP_general introduction_chinese\word\media\image18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706" y="3196921"/>
                <a:ext cx="2131056" cy="2088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D:\_Aping\Dropbox\_新光_Dropbox\暫存_Temp\SP\Doc\SP_general introduction_chinese\word\media\image16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0350" y="3196921"/>
                <a:ext cx="3379079" cy="2088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群組 4"/>
            <p:cNvGrpSpPr/>
            <p:nvPr/>
          </p:nvGrpSpPr>
          <p:grpSpPr>
            <a:xfrm>
              <a:off x="-2" y="1052736"/>
              <a:ext cx="8964489" cy="2166866"/>
              <a:chOff x="-1" y="1124744"/>
              <a:chExt cx="7866267" cy="1800000"/>
            </a:xfrm>
          </p:grpSpPr>
          <p:pic>
            <p:nvPicPr>
              <p:cNvPr id="1026" name="Picture 2" descr="D:\_Aping\Dropbox\_新光_Dropbox\暫存_Temp\SP\Doc\SP_general introduction_chinese\word\media\image10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1124744"/>
                <a:ext cx="2803448" cy="18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D:\_Aping\Dropbox\_新光_Dropbox\暫存_Temp\SP\Doc\SP_general introduction_chinese\word\media\image12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4406" y="1124744"/>
                <a:ext cx="2291860" cy="18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D:\_Aping\Dropbox\_新光_Dropbox\暫存_Temp\SP\Doc\SP_general introduction_chinese\word\media\image13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3447" y="1124744"/>
                <a:ext cx="2800000" cy="18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26430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3768</TotalTime>
  <Words>1754</Words>
  <Application>Microsoft Office PowerPoint</Application>
  <PresentationFormat>如螢幕大小 (4:3)</PresentationFormat>
  <Paragraphs>473</Paragraphs>
  <Slides>53</Slides>
  <Notes>3</Notes>
  <HiddenSlides>0</HiddenSlides>
  <MMClips>1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53</vt:i4>
      </vt:variant>
    </vt:vector>
  </HeadingPairs>
  <TitlesOfParts>
    <vt:vector size="56" baseType="lpstr">
      <vt:lpstr>Office 佈景主題</vt:lpstr>
      <vt:lpstr>1_Office 佈景主題</vt:lpstr>
      <vt:lpstr>2_Office 佈景主題</vt:lpstr>
      <vt:lpstr>2017年葛蘭富SP深水泵浦 50週年慶暨產品說明會</vt:lpstr>
      <vt:lpstr>PowerPoint 簡報</vt:lpstr>
      <vt:lpstr>開場</vt:lpstr>
      <vt:lpstr>開場</vt:lpstr>
      <vt:lpstr>葛蘭富SP全不鏽鋼深水泵浦 適用4英吋以上井</vt:lpstr>
      <vt:lpstr>PowerPoint 簡報</vt:lpstr>
      <vt:lpstr>全不鏽鋼 深水泵浦創始者</vt:lpstr>
      <vt:lpstr>多種應用</vt:lpstr>
      <vt:lpstr>PowerPoint 簡報</vt:lpstr>
      <vt:lpstr>SP深水泵浦三大優勢</vt:lpstr>
      <vt:lpstr>高強度 耐腐蝕</vt:lpstr>
      <vt:lpstr>易保養 更耐用</vt:lpstr>
      <vt:lpstr>高效核心動力</vt:lpstr>
      <vt:lpstr>無毒水式馬達</vt:lpstr>
      <vt:lpstr>全機原裝進口</vt:lpstr>
      <vt:lpstr>SP 深水泵浦製造過程</vt:lpstr>
      <vt:lpstr>PowerPoint 簡報</vt:lpstr>
      <vt:lpstr>節能 環保 高效率</vt:lpstr>
      <vt:lpstr>最佳設計 超大水量</vt:lpstr>
      <vt:lpstr>最佳設計 超大水量</vt:lpstr>
      <vt:lpstr>效率η(eta)是什麼？</vt:lpstr>
      <vt:lpstr>總效率優於競爭者</vt:lpstr>
      <vt:lpstr>PowerPoint 簡報</vt:lpstr>
      <vt:lpstr>越使用越省錢</vt:lpstr>
      <vt:lpstr>常用對應表</vt:lpstr>
      <vt:lpstr>SP 深水泵浦全系列</vt:lpstr>
      <vt:lpstr>SP 深水泵浦全系列</vt:lpstr>
      <vt:lpstr>保護措施</vt:lpstr>
      <vt:lpstr>MP204  提供全方面保護</vt:lpstr>
      <vt:lpstr>葛蘭富SQ深水泵浦</vt:lpstr>
      <vt:lpstr>葛蘭富SQE深水泵浦</vt:lpstr>
      <vt:lpstr>PowerPoint 簡報</vt:lpstr>
      <vt:lpstr>葛蘭富SQFlex 深水泵浦</vt:lpstr>
      <vt:lpstr>Grundfos Product Center</vt:lpstr>
      <vt:lpstr>PowerPoint 簡報</vt:lpstr>
      <vt:lpstr>PowerPoint 簡報</vt:lpstr>
      <vt:lpstr>PowerPoint 簡報</vt:lpstr>
      <vt:lpstr>PowerPoint 簡報</vt:lpstr>
      <vt:lpstr>PowerPoint 簡報</vt:lpstr>
      <vt:lpstr>中場休息                  意見交流</vt:lpstr>
      <vt:lpstr> 葛蘭富 SCALA2 終極完美變頻恆壓 節能 簡潔 易於安裝</vt:lpstr>
      <vt:lpstr>回顧歷史</vt:lpstr>
      <vt:lpstr>10年精心之作</vt:lpstr>
      <vt:lpstr>SCALA2 特點</vt:lpstr>
      <vt:lpstr>SCALA2 特點</vt:lpstr>
      <vt:lpstr>SCALA2 3-45 最多3層樓高  最多8個水龍頭同時使用</vt:lpstr>
      <vt:lpstr>超值首選</vt:lpstr>
      <vt:lpstr>PowerPoint 簡報</vt:lpstr>
      <vt:lpstr>PowerPoint 簡報</vt:lpstr>
      <vt:lpstr>驚喜時刻</vt:lpstr>
      <vt:lpstr>PowerPoint 簡報</vt:lpstr>
      <vt:lpstr>葛蘭富加碼優惠 2017年12月底前訂購</vt:lpstr>
      <vt:lpstr>PowerPoint 簡報</vt:lpstr>
    </vt:vector>
  </TitlesOfParts>
  <Company>New Ray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Aping Huang</dc:creator>
  <cp:lastModifiedBy>New Ray Pump</cp:lastModifiedBy>
  <cp:revision>282</cp:revision>
  <dcterms:created xsi:type="dcterms:W3CDTF">2017-03-24T04:25:42Z</dcterms:created>
  <dcterms:modified xsi:type="dcterms:W3CDTF">2017-08-08T14:58:34Z</dcterms:modified>
</cp:coreProperties>
</file>